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84" r:id="rId2"/>
    <p:sldId id="297" r:id="rId3"/>
    <p:sldId id="535" r:id="rId4"/>
    <p:sldId id="285" r:id="rId5"/>
    <p:sldId id="546" r:id="rId6"/>
    <p:sldId id="268" r:id="rId7"/>
    <p:sldId id="536" r:id="rId8"/>
    <p:sldId id="537" r:id="rId9"/>
    <p:sldId id="551" r:id="rId10"/>
    <p:sldId id="552" r:id="rId11"/>
    <p:sldId id="553" r:id="rId12"/>
    <p:sldId id="555" r:id="rId13"/>
    <p:sldId id="538" r:id="rId14"/>
    <p:sldId id="539" r:id="rId15"/>
    <p:sldId id="543" r:id="rId16"/>
    <p:sldId id="544" r:id="rId17"/>
    <p:sldId id="556" r:id="rId18"/>
    <p:sldId id="541" r:id="rId19"/>
    <p:sldId id="545" r:id="rId20"/>
    <p:sldId id="549" r:id="rId21"/>
    <p:sldId id="547" r:id="rId22"/>
    <p:sldId id="559" r:id="rId23"/>
    <p:sldId id="560" r:id="rId24"/>
    <p:sldId id="557" r:id="rId25"/>
    <p:sldId id="561" r:id="rId26"/>
    <p:sldId id="562" r:id="rId27"/>
    <p:sldId id="550" r:id="rId28"/>
    <p:sldId id="54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197"/>
  </p:normalViewPr>
  <p:slideViewPr>
    <p:cSldViewPr snapToGrid="0" snapToObjects="1">
      <p:cViewPr varScale="1">
        <p:scale>
          <a:sx n="119" d="100"/>
          <a:sy n="119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0330E-329B-1641-AAE3-63D654B9AE75}" type="datetimeFigureOut">
              <a:rPr lang="en-US" smtClean="0"/>
              <a:t>4/24/22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6E98C-EFB3-9244-A271-99FBB12E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09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3006-3A43-3042-8BD4-3FCF75837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E8ECBA-99E5-B24F-912E-B2DBA77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F6E83-C269-1E4C-AE9D-A0C2E0F6C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3F7BB-B792-9A48-A90B-E4D4A3BE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7E655-F3DD-2C4D-A353-4245FEEF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6AB8-3601-5A44-93B6-199C243B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A928D0-912F-954D-B566-F75F41411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C10BA-D406-5A47-8C65-E4FC56E24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1A6F3-F6E9-3647-A6E3-18BFFA47B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44099-4E90-4446-8457-B2D958AF3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8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E7CFF2-5267-D346-B4D6-525B2ED956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C9D51-F56B-0B4E-A917-B674FF7D8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578FD-ED6C-C04D-A434-6EE50713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8611D-8502-784A-BFED-EE7551C19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CD7AE-EB01-854D-BD43-BBAE9748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20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0C8D-1F3F-384B-BAEC-3555C2BE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B6949-5124-A248-9C73-72589CA2E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54B91-F661-0A4B-8FBA-6DB1BE79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CB2AD-7441-CE4F-AAC1-43A2802C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758FE-D705-7F40-A8C1-B7D1C48C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3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4A2D2-4C30-FD4D-8A80-1F39F14F2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0191C-4B65-EA4E-AD9C-DD841C92A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DA294-FA17-FF48-8F89-7650DE4A5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98CDB-2A62-2D44-9B10-1709D394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5AFCD-F15C-5F43-8B07-10CD872C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0A3D-FC1E-5749-AB73-B3CC86F0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D2AF-BEA6-844A-83BC-800B497A0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0299F-BE31-BD45-9DE7-48CABB583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27720-E02D-1A4D-B610-6BB7945A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96E43-0B38-6043-B049-DC6956BA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B2ECE-2395-F84D-AAD3-0E633909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4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3BCC-52EE-544E-851B-56A9FF36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E1FFE-B4AF-AD4E-B7EC-D8DBB6A97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FCCE0-BDC2-DE43-85B1-80055B0A0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368E2-6CCA-E84B-AB48-215A7D13D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CE907-4E46-6741-B557-0BF5FA3C8D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2BBC2B-53F4-B149-9BDE-99C0F0D9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AA7CB-D062-5A40-B85E-8C148E1C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F2ABA0-DBA6-D041-9EA5-F5D071E5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8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D51F-2689-444B-9D07-ACBAD8B4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A6CC3-28B6-3746-B6FD-E94A778B2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C6C22E-2B14-3649-AAA9-289C48E6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1C9BB-05FA-9C44-A3AA-7171C69DA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6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089A83-AF00-7E47-84A3-920EF52A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FD56E-01DF-4B47-8BF8-C1EA43FE1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A6A31-6156-B64E-9ABA-24DA8FE65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5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7DAF-9BA4-6C45-AE8E-B8D7C175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BEDD9-D8CE-254A-94C9-9883D7A02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34C24-2E06-934B-8864-E363C82C8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92D30-5EF1-5644-9BB4-7663BA6F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C1831-17A2-ED45-AC69-E5149DDA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DE546-903C-9849-A43F-9F89302F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17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6442-3BDE-F64C-9EF1-425A2D84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B069E4-A779-334C-BBC2-CB861FC55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F84AB-1059-434C-B1BD-16697DE20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DCEA6-A042-E446-82BE-947C40B69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360DB-6367-954D-AF64-741EA4F08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86CA5-5F09-D64B-B963-5F498D0D4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1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38DD42-E225-2949-8889-3E8C80CF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7DC53-7508-3841-B4F5-8C7D178E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FB4C7-6568-4C46-94CF-15F911C18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EE206-A443-5746-AF6E-898E3495BDB6}" type="datetimeFigureOut">
              <a:rPr lang="en-US" smtClean="0"/>
              <a:t>4/24/22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80BE-1529-8B43-9177-2845A398D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607DC-7C80-954F-AB50-BEAE33F32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5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/>
            </a:br>
            <a:r>
              <a:rPr lang="en-US" sz="4800"/>
              <a:t>11-Soft </a:t>
            </a:r>
            <a:r>
              <a:rPr lang="en-US" sz="4800" dirty="0"/>
              <a:t>margin discrimination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F15FB-384A-934E-BAA6-D01E82298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2556" r="1034" b="-4413"/>
          <a:stretch/>
        </p:blipFill>
        <p:spPr>
          <a:xfrm>
            <a:off x="411840" y="2290264"/>
            <a:ext cx="5239512" cy="420624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C1474B-B7D2-E04D-9A10-F92B315DF1CE}"/>
              </a:ext>
            </a:extLst>
          </p:cNvPr>
          <p:cNvSpPr txBox="1">
            <a:spLocks/>
          </p:cNvSpPr>
          <p:nvPr/>
        </p:nvSpPr>
        <p:spPr>
          <a:xfrm>
            <a:off x="116114" y="688929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Beak length, </a:t>
            </a:r>
          </a:p>
          <a:p>
            <a:r>
              <a:rPr lang="en-US" dirty="0"/>
              <a:t>mass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23E7F5-6072-F448-894B-58FD2970F16E}"/>
              </a:ext>
            </a:extLst>
          </p:cNvPr>
          <p:cNvSpPr txBox="1">
            <a:spLocks/>
          </p:cNvSpPr>
          <p:nvPr/>
        </p:nvSpPr>
        <p:spPr>
          <a:xfrm>
            <a:off x="4405085" y="688928"/>
            <a:ext cx="2663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Species </a:t>
            </a:r>
          </a:p>
          <a:p>
            <a:r>
              <a:rPr lang="en-US" dirty="0"/>
              <a:t>inference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AC4050-0C11-A54C-B3EF-B28938F5F191}"/>
              </a:ext>
            </a:extLst>
          </p:cNvPr>
          <p:cNvSpPr txBox="1">
            <a:spLocks/>
          </p:cNvSpPr>
          <p:nvPr/>
        </p:nvSpPr>
        <p:spPr>
          <a:xfrm>
            <a:off x="8567302" y="1351709"/>
            <a:ext cx="2051902" cy="95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y = X b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F8195B-6567-3A40-96DE-C073D4FAFA5B}"/>
              </a:ext>
            </a:extLst>
          </p:cNvPr>
          <p:cNvSpPr txBox="1">
            <a:spLocks/>
          </p:cNvSpPr>
          <p:nvPr/>
        </p:nvSpPr>
        <p:spPr>
          <a:xfrm>
            <a:off x="620853" y="5799234"/>
            <a:ext cx="539732" cy="458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Times" pitchFamily="2" charset="0"/>
              </a:rPr>
              <a:t>X</a:t>
            </a:r>
            <a:r>
              <a:rPr lang="en-US" sz="5400" baseline="-25000" dirty="0" err="1">
                <a:latin typeface="Times" pitchFamily="2" charset="0"/>
              </a:rPr>
              <a:t>r</a:t>
            </a:r>
            <a:endParaRPr lang="en-US" sz="5400" baseline="-25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660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F15FB-384A-934E-BAA6-D01E82298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2556" r="1034" b="-4413"/>
          <a:stretch/>
        </p:blipFill>
        <p:spPr>
          <a:xfrm>
            <a:off x="411840" y="2290264"/>
            <a:ext cx="5239512" cy="420624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C1474B-B7D2-E04D-9A10-F92B315DF1CE}"/>
              </a:ext>
            </a:extLst>
          </p:cNvPr>
          <p:cNvSpPr txBox="1">
            <a:spLocks/>
          </p:cNvSpPr>
          <p:nvPr/>
        </p:nvSpPr>
        <p:spPr>
          <a:xfrm>
            <a:off x="116114" y="688929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Beak length, </a:t>
            </a:r>
          </a:p>
          <a:p>
            <a:r>
              <a:rPr lang="en-US" dirty="0"/>
              <a:t>mass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23E7F5-6072-F448-894B-58FD2970F16E}"/>
              </a:ext>
            </a:extLst>
          </p:cNvPr>
          <p:cNvSpPr txBox="1">
            <a:spLocks/>
          </p:cNvSpPr>
          <p:nvPr/>
        </p:nvSpPr>
        <p:spPr>
          <a:xfrm>
            <a:off x="4405085" y="688928"/>
            <a:ext cx="2663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Species </a:t>
            </a:r>
          </a:p>
          <a:p>
            <a:r>
              <a:rPr lang="en-US" dirty="0"/>
              <a:t>inference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6A9E42-54B8-B049-B4AC-1E7D53D7E6FE}"/>
              </a:ext>
            </a:extLst>
          </p:cNvPr>
          <p:cNvSpPr/>
          <p:nvPr/>
        </p:nvSpPr>
        <p:spPr>
          <a:xfrm>
            <a:off x="7194886" y="2253017"/>
            <a:ext cx="438562" cy="1486830"/>
          </a:xfrm>
          <a:prstGeom prst="rect">
            <a:avLst/>
          </a:prstGeom>
          <a:solidFill>
            <a:srgbClr val="942092">
              <a:alpha val="5058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B9805D-5A06-934E-9DF1-7CCA2A5756F1}"/>
              </a:ext>
            </a:extLst>
          </p:cNvPr>
          <p:cNvSpPr txBox="1"/>
          <p:nvPr/>
        </p:nvSpPr>
        <p:spPr>
          <a:xfrm>
            <a:off x="369377" y="2770726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4BCCF-E2D4-2240-BF69-C731B9F2E38F}"/>
              </a:ext>
            </a:extLst>
          </p:cNvPr>
          <p:cNvSpPr txBox="1"/>
          <p:nvPr/>
        </p:nvSpPr>
        <p:spPr>
          <a:xfrm>
            <a:off x="1173198" y="1807099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EDC25F-3C55-A84E-AC6D-03C46B1850A6}"/>
              </a:ext>
            </a:extLst>
          </p:cNvPr>
          <p:cNvSpPr/>
          <p:nvPr/>
        </p:nvSpPr>
        <p:spPr>
          <a:xfrm>
            <a:off x="11261009" y="-2545014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BCF3D8-23FE-DD42-8D53-5CF504BE7A6D}"/>
              </a:ext>
            </a:extLst>
          </p:cNvPr>
          <p:cNvSpPr/>
          <p:nvPr/>
        </p:nvSpPr>
        <p:spPr>
          <a:xfrm>
            <a:off x="7795066" y="244614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D4303-C1A5-DB48-BACC-3D43D79B07A1}"/>
              </a:ext>
            </a:extLst>
          </p:cNvPr>
          <p:cNvSpPr/>
          <p:nvPr/>
        </p:nvSpPr>
        <p:spPr>
          <a:xfrm>
            <a:off x="12389112" y="-2531377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FF088D-66E1-9E44-9D85-0146444042DE}"/>
              </a:ext>
            </a:extLst>
          </p:cNvPr>
          <p:cNvSpPr/>
          <p:nvPr/>
        </p:nvSpPr>
        <p:spPr>
          <a:xfrm>
            <a:off x="10616516" y="3213975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C167FE-8C05-D246-9223-912B7D6AA283}"/>
              </a:ext>
            </a:extLst>
          </p:cNvPr>
          <p:cNvSpPr/>
          <p:nvPr/>
        </p:nvSpPr>
        <p:spPr>
          <a:xfrm>
            <a:off x="11194358" y="-1705740"/>
            <a:ext cx="1546325" cy="392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10F389-177B-4949-AA21-162BC6EA2D02}"/>
              </a:ext>
            </a:extLst>
          </p:cNvPr>
          <p:cNvSpPr/>
          <p:nvPr/>
        </p:nvSpPr>
        <p:spPr>
          <a:xfrm>
            <a:off x="11254319" y="-2094068"/>
            <a:ext cx="1400120" cy="3788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3D59F4-03EE-1C45-9FC2-A4267C89335A}"/>
              </a:ext>
            </a:extLst>
          </p:cNvPr>
          <p:cNvSpPr/>
          <p:nvPr/>
        </p:nvSpPr>
        <p:spPr>
          <a:xfrm>
            <a:off x="10616516" y="2881576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91679E-51E4-E749-A0AC-59A156839E3D}"/>
              </a:ext>
            </a:extLst>
          </p:cNvPr>
          <p:cNvSpPr/>
          <p:nvPr/>
        </p:nvSpPr>
        <p:spPr>
          <a:xfrm>
            <a:off x="10616516" y="2568468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EEF297-98A0-1B4B-A82E-98DB3C386FAF}"/>
              </a:ext>
            </a:extLst>
          </p:cNvPr>
          <p:cNvSpPr/>
          <p:nvPr/>
        </p:nvSpPr>
        <p:spPr>
          <a:xfrm>
            <a:off x="10616516" y="2266654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48F02E-2DDD-9548-86F3-95B3535D68B3}"/>
              </a:ext>
            </a:extLst>
          </p:cNvPr>
          <p:cNvSpPr/>
          <p:nvPr/>
        </p:nvSpPr>
        <p:spPr>
          <a:xfrm>
            <a:off x="4415381" y="2266654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Times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Times" pitchFamily="2" charset="0"/>
              </a:rPr>
              <a:t>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A47FFC-9202-4749-80E2-7F4998CCC62D}"/>
              </a:ext>
            </a:extLst>
          </p:cNvPr>
          <p:cNvSpPr/>
          <p:nvPr/>
        </p:nvSpPr>
        <p:spPr>
          <a:xfrm>
            <a:off x="11259669" y="-2531377"/>
            <a:ext cx="1546325" cy="3788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9BDD018-1B31-C74E-9CC0-355C9DEE0810}"/>
              </a:ext>
            </a:extLst>
          </p:cNvPr>
          <p:cNvSpPr txBox="1">
            <a:spLocks/>
          </p:cNvSpPr>
          <p:nvPr/>
        </p:nvSpPr>
        <p:spPr>
          <a:xfrm>
            <a:off x="6896679" y="4256502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1) 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62845B6-B4AE-7B46-8050-DC9EF1D06DE8}"/>
              </a:ext>
            </a:extLst>
          </p:cNvPr>
          <p:cNvSpPr txBox="1">
            <a:spLocks/>
          </p:cNvSpPr>
          <p:nvPr/>
        </p:nvSpPr>
        <p:spPr>
          <a:xfrm>
            <a:off x="8817941" y="4256502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r) 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8262137-32FD-EA43-9762-7E66CBC628AF}"/>
              </a:ext>
            </a:extLst>
          </p:cNvPr>
          <p:cNvSpPr txBox="1">
            <a:spLocks/>
          </p:cNvSpPr>
          <p:nvPr/>
        </p:nvSpPr>
        <p:spPr>
          <a:xfrm>
            <a:off x="10523202" y="4236148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(r x 1)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7059FD-263C-D748-8131-20EBB0698EBD}"/>
              </a:ext>
            </a:extLst>
          </p:cNvPr>
          <p:cNvSpPr/>
          <p:nvPr/>
        </p:nvSpPr>
        <p:spPr>
          <a:xfrm>
            <a:off x="9554618" y="-1060127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528F67-F1C4-F64C-B37B-33B76AC2CD5B}"/>
              </a:ext>
            </a:extLst>
          </p:cNvPr>
          <p:cNvSpPr/>
          <p:nvPr/>
        </p:nvSpPr>
        <p:spPr>
          <a:xfrm>
            <a:off x="9217869" y="-1060126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8A9D40-901E-804D-A2EE-CE5A46CE8350}"/>
              </a:ext>
            </a:extLst>
          </p:cNvPr>
          <p:cNvSpPr/>
          <p:nvPr/>
        </p:nvSpPr>
        <p:spPr>
          <a:xfrm>
            <a:off x="8871840" y="-1060125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6986B-D41A-CE43-BF8D-C01AF4FDB69C}"/>
              </a:ext>
            </a:extLst>
          </p:cNvPr>
          <p:cNvSpPr/>
          <p:nvPr/>
        </p:nvSpPr>
        <p:spPr>
          <a:xfrm>
            <a:off x="8537927" y="-1060124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B53723-CAC6-8448-9CB2-0F287621DDD1}"/>
              </a:ext>
            </a:extLst>
          </p:cNvPr>
          <p:cNvSpPr/>
          <p:nvPr/>
        </p:nvSpPr>
        <p:spPr>
          <a:xfrm>
            <a:off x="8558245" y="2232460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86C3DB-2D27-B74B-BCE4-945984C63757}"/>
              </a:ext>
            </a:extLst>
          </p:cNvPr>
          <p:cNvSpPr/>
          <p:nvPr/>
        </p:nvSpPr>
        <p:spPr>
          <a:xfrm>
            <a:off x="9686348" y="2246097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838C6E-5AB1-C948-B2A3-9DC3BA3CE744}"/>
              </a:ext>
            </a:extLst>
          </p:cNvPr>
          <p:cNvSpPr/>
          <p:nvPr/>
        </p:nvSpPr>
        <p:spPr>
          <a:xfrm>
            <a:off x="9280749" y="2246098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0E6983-04A2-C94A-9B0F-067C9636284E}"/>
              </a:ext>
            </a:extLst>
          </p:cNvPr>
          <p:cNvSpPr/>
          <p:nvPr/>
        </p:nvSpPr>
        <p:spPr>
          <a:xfrm>
            <a:off x="8886757" y="2246098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9F20-0F79-4447-B859-06DA81512EBC}"/>
              </a:ext>
            </a:extLst>
          </p:cNvPr>
          <p:cNvSpPr/>
          <p:nvPr/>
        </p:nvSpPr>
        <p:spPr>
          <a:xfrm>
            <a:off x="8556906" y="2246097"/>
            <a:ext cx="347368" cy="14556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47E1CEF9-B764-884C-9C62-E28FDC19BED6}"/>
              </a:ext>
            </a:extLst>
          </p:cNvPr>
          <p:cNvSpPr txBox="1">
            <a:spLocks/>
          </p:cNvSpPr>
          <p:nvPr/>
        </p:nvSpPr>
        <p:spPr>
          <a:xfrm>
            <a:off x="620853" y="5799234"/>
            <a:ext cx="539732" cy="458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Times" pitchFamily="2" charset="0"/>
              </a:rPr>
              <a:t>X</a:t>
            </a:r>
            <a:r>
              <a:rPr lang="en-US" sz="5400" baseline="-25000" dirty="0" err="1">
                <a:latin typeface="Times" pitchFamily="2" charset="0"/>
              </a:rPr>
              <a:t>r</a:t>
            </a:r>
            <a:endParaRPr lang="en-US" sz="5400" baseline="-25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321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F15FB-384A-934E-BAA6-D01E82298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2556" r="1034" b="-4413"/>
          <a:stretch/>
        </p:blipFill>
        <p:spPr>
          <a:xfrm>
            <a:off x="411840" y="2290264"/>
            <a:ext cx="5239512" cy="420624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C1474B-B7D2-E04D-9A10-F92B315DF1CE}"/>
              </a:ext>
            </a:extLst>
          </p:cNvPr>
          <p:cNvSpPr txBox="1">
            <a:spLocks/>
          </p:cNvSpPr>
          <p:nvPr/>
        </p:nvSpPr>
        <p:spPr>
          <a:xfrm>
            <a:off x="116114" y="688929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Beak length, </a:t>
            </a:r>
          </a:p>
          <a:p>
            <a:r>
              <a:rPr lang="en-US" dirty="0"/>
              <a:t>mass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23E7F5-6072-F448-894B-58FD2970F16E}"/>
              </a:ext>
            </a:extLst>
          </p:cNvPr>
          <p:cNvSpPr txBox="1">
            <a:spLocks/>
          </p:cNvSpPr>
          <p:nvPr/>
        </p:nvSpPr>
        <p:spPr>
          <a:xfrm>
            <a:off x="4405085" y="688928"/>
            <a:ext cx="2663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Species </a:t>
            </a:r>
          </a:p>
          <a:p>
            <a:r>
              <a:rPr lang="en-US" dirty="0"/>
              <a:t>inference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6A9E42-54B8-B049-B4AC-1E7D53D7E6FE}"/>
              </a:ext>
            </a:extLst>
          </p:cNvPr>
          <p:cNvSpPr/>
          <p:nvPr/>
        </p:nvSpPr>
        <p:spPr>
          <a:xfrm>
            <a:off x="6664570" y="2253017"/>
            <a:ext cx="931896" cy="1754464"/>
          </a:xfrm>
          <a:prstGeom prst="rect">
            <a:avLst/>
          </a:prstGeom>
          <a:solidFill>
            <a:srgbClr val="942092">
              <a:alpha val="5058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B9805D-5A06-934E-9DF1-7CCA2A5756F1}"/>
              </a:ext>
            </a:extLst>
          </p:cNvPr>
          <p:cNvSpPr txBox="1"/>
          <p:nvPr/>
        </p:nvSpPr>
        <p:spPr>
          <a:xfrm>
            <a:off x="369377" y="2770726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4BCCF-E2D4-2240-BF69-C731B9F2E38F}"/>
              </a:ext>
            </a:extLst>
          </p:cNvPr>
          <p:cNvSpPr txBox="1"/>
          <p:nvPr/>
        </p:nvSpPr>
        <p:spPr>
          <a:xfrm>
            <a:off x="1173198" y="1807099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EDC25F-3C55-A84E-AC6D-03C46B1850A6}"/>
              </a:ext>
            </a:extLst>
          </p:cNvPr>
          <p:cNvSpPr/>
          <p:nvPr/>
        </p:nvSpPr>
        <p:spPr>
          <a:xfrm>
            <a:off x="11261009" y="-2545014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BCF3D8-23FE-DD42-8D53-5CF504BE7A6D}"/>
              </a:ext>
            </a:extLst>
          </p:cNvPr>
          <p:cNvSpPr/>
          <p:nvPr/>
        </p:nvSpPr>
        <p:spPr>
          <a:xfrm>
            <a:off x="7795066" y="244614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D4303-C1A5-DB48-BACC-3D43D79B07A1}"/>
              </a:ext>
            </a:extLst>
          </p:cNvPr>
          <p:cNvSpPr/>
          <p:nvPr/>
        </p:nvSpPr>
        <p:spPr>
          <a:xfrm>
            <a:off x="12389112" y="-2531377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FF088D-66E1-9E44-9D85-0146444042DE}"/>
              </a:ext>
            </a:extLst>
          </p:cNvPr>
          <p:cNvSpPr/>
          <p:nvPr/>
        </p:nvSpPr>
        <p:spPr>
          <a:xfrm>
            <a:off x="10616515" y="3213975"/>
            <a:ext cx="901407" cy="3924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C167FE-8C05-D246-9223-912B7D6AA283}"/>
              </a:ext>
            </a:extLst>
          </p:cNvPr>
          <p:cNvSpPr/>
          <p:nvPr/>
        </p:nvSpPr>
        <p:spPr>
          <a:xfrm>
            <a:off x="11194358" y="-1705740"/>
            <a:ext cx="1546325" cy="392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10F389-177B-4949-AA21-162BC6EA2D02}"/>
              </a:ext>
            </a:extLst>
          </p:cNvPr>
          <p:cNvSpPr/>
          <p:nvPr/>
        </p:nvSpPr>
        <p:spPr>
          <a:xfrm>
            <a:off x="11254319" y="-2094068"/>
            <a:ext cx="1400120" cy="3788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3D59F4-03EE-1C45-9FC2-A4267C89335A}"/>
              </a:ext>
            </a:extLst>
          </p:cNvPr>
          <p:cNvSpPr/>
          <p:nvPr/>
        </p:nvSpPr>
        <p:spPr>
          <a:xfrm>
            <a:off x="10616515" y="2881576"/>
            <a:ext cx="901407" cy="392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91679E-51E4-E749-A0AC-59A156839E3D}"/>
              </a:ext>
            </a:extLst>
          </p:cNvPr>
          <p:cNvSpPr/>
          <p:nvPr/>
        </p:nvSpPr>
        <p:spPr>
          <a:xfrm>
            <a:off x="10616515" y="2568468"/>
            <a:ext cx="901407" cy="39243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EEF297-98A0-1B4B-A82E-98DB3C386FAF}"/>
              </a:ext>
            </a:extLst>
          </p:cNvPr>
          <p:cNvSpPr/>
          <p:nvPr/>
        </p:nvSpPr>
        <p:spPr>
          <a:xfrm>
            <a:off x="10616515" y="2266654"/>
            <a:ext cx="901407" cy="3924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48F02E-2DDD-9548-86F3-95B3535D68B3}"/>
              </a:ext>
            </a:extLst>
          </p:cNvPr>
          <p:cNvSpPr/>
          <p:nvPr/>
        </p:nvSpPr>
        <p:spPr>
          <a:xfrm>
            <a:off x="4415381" y="2266654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Times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Times" pitchFamily="2" charset="0"/>
              </a:rPr>
              <a:t>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A47FFC-9202-4749-80E2-7F4998CCC62D}"/>
              </a:ext>
            </a:extLst>
          </p:cNvPr>
          <p:cNvSpPr/>
          <p:nvPr/>
        </p:nvSpPr>
        <p:spPr>
          <a:xfrm>
            <a:off x="11259669" y="-2531377"/>
            <a:ext cx="1546325" cy="3788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9BDD018-1B31-C74E-9CC0-355C9DEE0810}"/>
              </a:ext>
            </a:extLst>
          </p:cNvPr>
          <p:cNvSpPr txBox="1">
            <a:spLocks/>
          </p:cNvSpPr>
          <p:nvPr/>
        </p:nvSpPr>
        <p:spPr>
          <a:xfrm>
            <a:off x="6540650" y="4393384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p) 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62845B6-B4AE-7B46-8050-DC9EF1D06DE8}"/>
              </a:ext>
            </a:extLst>
          </p:cNvPr>
          <p:cNvSpPr txBox="1">
            <a:spLocks/>
          </p:cNvSpPr>
          <p:nvPr/>
        </p:nvSpPr>
        <p:spPr>
          <a:xfrm>
            <a:off x="8668545" y="4393384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r) 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8262137-32FD-EA43-9762-7E66CBC628AF}"/>
              </a:ext>
            </a:extLst>
          </p:cNvPr>
          <p:cNvSpPr txBox="1">
            <a:spLocks/>
          </p:cNvSpPr>
          <p:nvPr/>
        </p:nvSpPr>
        <p:spPr>
          <a:xfrm>
            <a:off x="10478769" y="4408199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(r x p)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7059FD-263C-D748-8131-20EBB0698EBD}"/>
              </a:ext>
            </a:extLst>
          </p:cNvPr>
          <p:cNvSpPr/>
          <p:nvPr/>
        </p:nvSpPr>
        <p:spPr>
          <a:xfrm>
            <a:off x="9554618" y="-1060127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528F67-F1C4-F64C-B37B-33B76AC2CD5B}"/>
              </a:ext>
            </a:extLst>
          </p:cNvPr>
          <p:cNvSpPr/>
          <p:nvPr/>
        </p:nvSpPr>
        <p:spPr>
          <a:xfrm>
            <a:off x="9217869" y="-1060126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8A9D40-901E-804D-A2EE-CE5A46CE8350}"/>
              </a:ext>
            </a:extLst>
          </p:cNvPr>
          <p:cNvSpPr/>
          <p:nvPr/>
        </p:nvSpPr>
        <p:spPr>
          <a:xfrm>
            <a:off x="8871840" y="-1060125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6986B-D41A-CE43-BF8D-C01AF4FDB69C}"/>
              </a:ext>
            </a:extLst>
          </p:cNvPr>
          <p:cNvSpPr/>
          <p:nvPr/>
        </p:nvSpPr>
        <p:spPr>
          <a:xfrm>
            <a:off x="8537927" y="-1060124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B53723-CAC6-8448-9CB2-0F287621DDD1}"/>
              </a:ext>
            </a:extLst>
          </p:cNvPr>
          <p:cNvSpPr/>
          <p:nvPr/>
        </p:nvSpPr>
        <p:spPr>
          <a:xfrm>
            <a:off x="8558245" y="2232460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86C3DB-2D27-B74B-BCE4-945984C63757}"/>
              </a:ext>
            </a:extLst>
          </p:cNvPr>
          <p:cNvSpPr/>
          <p:nvPr/>
        </p:nvSpPr>
        <p:spPr>
          <a:xfrm>
            <a:off x="9687320" y="2232459"/>
            <a:ext cx="417250" cy="17544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838C6E-5AB1-C948-B2A3-9DC3BA3CE744}"/>
              </a:ext>
            </a:extLst>
          </p:cNvPr>
          <p:cNvSpPr/>
          <p:nvPr/>
        </p:nvSpPr>
        <p:spPr>
          <a:xfrm>
            <a:off x="9281721" y="2232460"/>
            <a:ext cx="404320" cy="175446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0E6983-04A2-C94A-9B0F-067C9636284E}"/>
              </a:ext>
            </a:extLst>
          </p:cNvPr>
          <p:cNvSpPr/>
          <p:nvPr/>
        </p:nvSpPr>
        <p:spPr>
          <a:xfrm>
            <a:off x="8887729" y="2232460"/>
            <a:ext cx="404320" cy="175446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9F20-0F79-4447-B859-06DA81512EBC}"/>
              </a:ext>
            </a:extLst>
          </p:cNvPr>
          <p:cNvSpPr/>
          <p:nvPr/>
        </p:nvSpPr>
        <p:spPr>
          <a:xfrm>
            <a:off x="8558245" y="2232459"/>
            <a:ext cx="349721" cy="1754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1548D3A9-D255-1A43-AEE8-836204B18DAF}"/>
              </a:ext>
            </a:extLst>
          </p:cNvPr>
          <p:cNvSpPr txBox="1">
            <a:spLocks/>
          </p:cNvSpPr>
          <p:nvPr/>
        </p:nvSpPr>
        <p:spPr>
          <a:xfrm>
            <a:off x="620853" y="5799234"/>
            <a:ext cx="539732" cy="458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Times" pitchFamily="2" charset="0"/>
              </a:rPr>
              <a:t>X</a:t>
            </a:r>
            <a:r>
              <a:rPr lang="en-US" sz="5400" baseline="-25000" dirty="0" err="1">
                <a:latin typeface="Times" pitchFamily="2" charset="0"/>
              </a:rPr>
              <a:t>r</a:t>
            </a:r>
            <a:endParaRPr lang="en-US" sz="5400" baseline="-25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277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C01E7-05E0-0D4E-AB1B-5B6B97F53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061"/>
            <a:ext cx="9200335" cy="569871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5CEF33-92C7-1048-9161-47EF3C8CF2E9}"/>
              </a:ext>
            </a:extLst>
          </p:cNvPr>
          <p:cNvCxnSpPr>
            <a:cxnSpLocks/>
          </p:cNvCxnSpPr>
          <p:nvPr/>
        </p:nvCxnSpPr>
        <p:spPr>
          <a:xfrm flipV="1">
            <a:off x="4290989" y="1027906"/>
            <a:ext cx="1376854" cy="493986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DA00AAF3-FED3-4040-8AE9-6BAC67180806}"/>
              </a:ext>
            </a:extLst>
          </p:cNvPr>
          <p:cNvSpPr txBox="1">
            <a:spLocks/>
          </p:cNvSpPr>
          <p:nvPr/>
        </p:nvSpPr>
        <p:spPr>
          <a:xfrm>
            <a:off x="8847815" y="1600492"/>
            <a:ext cx="3324320" cy="379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thick line is the linear regression line.</a:t>
            </a:r>
          </a:p>
          <a:p>
            <a:endParaRPr lang="en-US" dirty="0"/>
          </a:p>
          <a:p>
            <a:r>
              <a:rPr lang="en-US" dirty="0"/>
              <a:t>The red line makes only 1 misclassification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90408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case: perfectly separable features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EA444-82EB-D543-991A-2D7F385A1945}"/>
              </a:ext>
            </a:extLst>
          </p:cNvPr>
          <p:cNvCxnSpPr>
            <a:cxnSpLocks/>
          </p:cNvCxnSpPr>
          <p:nvPr/>
        </p:nvCxnSpPr>
        <p:spPr>
          <a:xfrm flipV="1">
            <a:off x="2816770" y="4603531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4B8784EC-E064-0543-AC55-7D61E8C0EEE6}"/>
              </a:ext>
            </a:extLst>
          </p:cNvPr>
          <p:cNvSpPr txBox="1">
            <a:spLocks/>
          </p:cNvSpPr>
          <p:nvPr/>
        </p:nvSpPr>
        <p:spPr>
          <a:xfrm>
            <a:off x="2075789" y="5312980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1884300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find a threshold that separates the classes perfectly?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EA444-82EB-D543-991A-2D7F385A1945}"/>
              </a:ext>
            </a:extLst>
          </p:cNvPr>
          <p:cNvCxnSpPr>
            <a:cxnSpLocks/>
          </p:cNvCxnSpPr>
          <p:nvPr/>
        </p:nvCxnSpPr>
        <p:spPr>
          <a:xfrm flipV="1">
            <a:off x="3731170" y="4367048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4B8784EC-E064-0543-AC55-7D61E8C0EEE6}"/>
              </a:ext>
            </a:extLst>
          </p:cNvPr>
          <p:cNvSpPr txBox="1">
            <a:spLocks/>
          </p:cNvSpPr>
          <p:nvPr/>
        </p:nvSpPr>
        <p:spPr>
          <a:xfrm>
            <a:off x="3731170" y="5211380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Threshold?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652CAC-D601-2143-B550-4127DA8A2B15}"/>
              </a:ext>
            </a:extLst>
          </p:cNvPr>
          <p:cNvCxnSpPr>
            <a:cxnSpLocks/>
          </p:cNvCxnSpPr>
          <p:nvPr/>
        </p:nvCxnSpPr>
        <p:spPr>
          <a:xfrm flipV="1">
            <a:off x="4325004" y="4356538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CD0F09-0EFC-8143-9634-8838793E6391}"/>
              </a:ext>
            </a:extLst>
          </p:cNvPr>
          <p:cNvCxnSpPr>
            <a:cxnSpLocks/>
          </p:cNvCxnSpPr>
          <p:nvPr/>
        </p:nvCxnSpPr>
        <p:spPr>
          <a:xfrm flipV="1">
            <a:off x="4614038" y="4356538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4116E4-9A1C-9D42-A89D-7CAD9B2108CC}"/>
              </a:ext>
            </a:extLst>
          </p:cNvPr>
          <p:cNvCxnSpPr>
            <a:cxnSpLocks/>
          </p:cNvCxnSpPr>
          <p:nvPr/>
        </p:nvCxnSpPr>
        <p:spPr>
          <a:xfrm flipV="1">
            <a:off x="4892563" y="4367048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1FB248-82CF-3F42-9608-486AD3597E05}"/>
              </a:ext>
            </a:extLst>
          </p:cNvPr>
          <p:cNvCxnSpPr>
            <a:cxnSpLocks/>
          </p:cNvCxnSpPr>
          <p:nvPr/>
        </p:nvCxnSpPr>
        <p:spPr>
          <a:xfrm flipV="1">
            <a:off x="5171088" y="4398579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775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find a threshold that separates the classes perfectly?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EA444-82EB-D543-991A-2D7F385A1945}"/>
              </a:ext>
            </a:extLst>
          </p:cNvPr>
          <p:cNvCxnSpPr>
            <a:cxnSpLocks/>
          </p:cNvCxnSpPr>
          <p:nvPr/>
        </p:nvCxnSpPr>
        <p:spPr>
          <a:xfrm flipV="1">
            <a:off x="3331779" y="2795752"/>
            <a:ext cx="2165132" cy="1524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4B8784EC-E064-0543-AC55-7D61E8C0EEE6}"/>
              </a:ext>
            </a:extLst>
          </p:cNvPr>
          <p:cNvSpPr txBox="1">
            <a:spLocks/>
          </p:cNvSpPr>
          <p:nvPr/>
        </p:nvSpPr>
        <p:spPr>
          <a:xfrm>
            <a:off x="1206060" y="4619185"/>
            <a:ext cx="10681140" cy="22245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“Maximum margin” threshold maximizes the sum of the minimum distances to the decision boundary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652CAC-D601-2143-B550-4127DA8A2B15}"/>
              </a:ext>
            </a:extLst>
          </p:cNvPr>
          <p:cNvCxnSpPr>
            <a:cxnSpLocks/>
          </p:cNvCxnSpPr>
          <p:nvPr/>
        </p:nvCxnSpPr>
        <p:spPr>
          <a:xfrm flipV="1">
            <a:off x="4430107" y="3710151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B6B8B6-C32A-654B-AE2B-42530581F71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331779" y="2795752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215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find a threshold that separates the classes perfectly?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EA444-82EB-D543-991A-2D7F385A1945}"/>
              </a:ext>
            </a:extLst>
          </p:cNvPr>
          <p:cNvCxnSpPr>
            <a:cxnSpLocks/>
          </p:cNvCxnSpPr>
          <p:nvPr/>
        </p:nvCxnSpPr>
        <p:spPr>
          <a:xfrm flipV="1">
            <a:off x="3331779" y="2795752"/>
            <a:ext cx="2165132" cy="1524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4B8784EC-E064-0543-AC55-7D61E8C0EEE6}"/>
              </a:ext>
            </a:extLst>
          </p:cNvPr>
          <p:cNvSpPr txBox="1">
            <a:spLocks/>
          </p:cNvSpPr>
          <p:nvPr/>
        </p:nvSpPr>
        <p:spPr>
          <a:xfrm>
            <a:off x="1206060" y="4619185"/>
            <a:ext cx="10681140" cy="22245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“Maximum margin” threshold maximizes the sum of the minimum distances to the decision boundary </a:t>
            </a:r>
          </a:p>
          <a:p>
            <a:endParaRPr lang="en-US" sz="2800" dirty="0"/>
          </a:p>
          <a:p>
            <a:r>
              <a:rPr lang="en-US" sz="2800" dirty="0"/>
              <a:t>NOTE: The placement of the decision threshold depends here on just two points, not a sum over all the data.   The correctly classified points have zero weight in computing the threshold.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652CAC-D601-2143-B550-4127DA8A2B15}"/>
              </a:ext>
            </a:extLst>
          </p:cNvPr>
          <p:cNvCxnSpPr>
            <a:cxnSpLocks/>
          </p:cNvCxnSpPr>
          <p:nvPr/>
        </p:nvCxnSpPr>
        <p:spPr>
          <a:xfrm flipV="1">
            <a:off x="4430107" y="3710151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B6B8B6-C32A-654B-AE2B-42530581F71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331779" y="2795752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43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8802-B66F-9446-9302-BA4AD6D1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vs. many…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17A51-783A-7545-B897-955DCE55B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866" y="1690688"/>
            <a:ext cx="7919982" cy="530852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9E52A5-6ADA-C14A-9B44-2157213F2EA7}"/>
              </a:ext>
            </a:extLst>
          </p:cNvPr>
          <p:cNvCxnSpPr>
            <a:cxnSpLocks/>
          </p:cNvCxnSpPr>
          <p:nvPr/>
        </p:nvCxnSpPr>
        <p:spPr>
          <a:xfrm flipV="1">
            <a:off x="1166649" y="4122057"/>
            <a:ext cx="8906265" cy="883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3A0077-72A1-1B41-9F93-8D3CEFB763D1}"/>
              </a:ext>
            </a:extLst>
          </p:cNvPr>
          <p:cNvCxnSpPr>
            <a:cxnSpLocks/>
          </p:cNvCxnSpPr>
          <p:nvPr/>
        </p:nvCxnSpPr>
        <p:spPr>
          <a:xfrm>
            <a:off x="1166649" y="4422967"/>
            <a:ext cx="8572437" cy="28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0BC0658-F3A4-DC42-8765-1BF441C0BE9C}"/>
              </a:ext>
            </a:extLst>
          </p:cNvPr>
          <p:cNvCxnSpPr>
            <a:cxnSpLocks/>
          </p:cNvCxnSpPr>
          <p:nvPr/>
        </p:nvCxnSpPr>
        <p:spPr>
          <a:xfrm flipV="1">
            <a:off x="1213945" y="3831021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81F5BAC-BBCF-2E46-A5B5-4356730D4F2E}"/>
              </a:ext>
            </a:extLst>
          </p:cNvPr>
          <p:cNvCxnSpPr>
            <a:cxnSpLocks/>
          </p:cNvCxnSpPr>
          <p:nvPr/>
        </p:nvCxnSpPr>
        <p:spPr>
          <a:xfrm flipV="1">
            <a:off x="1213945" y="3591911"/>
            <a:ext cx="9149255" cy="1575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275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8802-B66F-9446-9302-BA4AD6D1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17A51-783A-7545-B897-955DCE55B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866" y="1690688"/>
            <a:ext cx="7919982" cy="530852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9E52A5-6ADA-C14A-9B44-2157213F2EA7}"/>
              </a:ext>
            </a:extLst>
          </p:cNvPr>
          <p:cNvCxnSpPr>
            <a:cxnSpLocks/>
          </p:cNvCxnSpPr>
          <p:nvPr/>
        </p:nvCxnSpPr>
        <p:spPr>
          <a:xfrm flipV="1">
            <a:off x="1261241" y="3983421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48A8D9-0B2C-AC4F-A61D-C32F86D27416}"/>
              </a:ext>
            </a:extLst>
          </p:cNvPr>
          <p:cNvCxnSpPr>
            <a:cxnSpLocks/>
          </p:cNvCxnSpPr>
          <p:nvPr/>
        </p:nvCxnSpPr>
        <p:spPr>
          <a:xfrm flipH="1" flipV="1">
            <a:off x="7357145" y="4330262"/>
            <a:ext cx="52648" cy="283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D989A0-2775-4A46-A5CD-A2FE5107C09E}"/>
              </a:ext>
            </a:extLst>
          </p:cNvPr>
          <p:cNvCxnSpPr>
            <a:cxnSpLocks/>
          </p:cNvCxnSpPr>
          <p:nvPr/>
        </p:nvCxnSpPr>
        <p:spPr>
          <a:xfrm flipH="1" flipV="1">
            <a:off x="3720517" y="4676862"/>
            <a:ext cx="47442" cy="336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98E98E-0E7A-8E4B-B94F-8D24202753D8}"/>
              </a:ext>
            </a:extLst>
          </p:cNvPr>
          <p:cNvCxnSpPr>
            <a:cxnSpLocks/>
          </p:cNvCxnSpPr>
          <p:nvPr/>
        </p:nvCxnSpPr>
        <p:spPr>
          <a:xfrm>
            <a:off x="6658311" y="4040153"/>
            <a:ext cx="36773" cy="29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148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64EB8-6EB9-BA49-9A78-2CC5976E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Office hours 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BFED5-1DCE-3149-A69C-617365422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•office hours Friday 2pm (WT, </a:t>
            </a:r>
            <a:r>
              <a:rPr lang="en-US" dirty="0" err="1"/>
              <a:t>Crerar</a:t>
            </a:r>
            <a:r>
              <a:rPr lang="en-US" dirty="0"/>
              <a:t> 257)</a:t>
            </a:r>
          </a:p>
          <a:p>
            <a:r>
              <a:rPr lang="en-US" dirty="0"/>
              <a:t>•office hours Monday 2pm (WT, zoom + </a:t>
            </a:r>
            <a:r>
              <a:rPr lang="en-US" dirty="0" err="1"/>
              <a:t>Crerar</a:t>
            </a:r>
            <a:r>
              <a:rPr lang="en-US" dirty="0"/>
              <a:t> 356) </a:t>
            </a:r>
          </a:p>
          <a:p>
            <a:r>
              <a:rPr lang="en-US" dirty="0"/>
              <a:t>•office hours Wednesday 2pm (</a:t>
            </a:r>
            <a:r>
              <a:rPr lang="en-US" dirty="0" err="1"/>
              <a:t>Jiacheng</a:t>
            </a:r>
            <a:r>
              <a:rPr lang="en-US" dirty="0"/>
              <a:t>, zoom)</a:t>
            </a:r>
          </a:p>
          <a:p>
            <a:r>
              <a:rPr lang="en-US" dirty="0"/>
              <a:t>•office hours Thursday 2pm (Sherry, zoom)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424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“Maximum margin” doesn’t apply when some points are misclassified… so a compromise was found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6777C16-1321-454E-A82F-33E893A3896A}"/>
              </a:ext>
            </a:extLst>
          </p:cNvPr>
          <p:cNvSpPr/>
          <p:nvPr/>
        </p:nvSpPr>
        <p:spPr>
          <a:xfrm>
            <a:off x="5516618" y="4177862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38A4E9-D023-6145-8651-9AAC2D7AB8A8}"/>
              </a:ext>
            </a:extLst>
          </p:cNvPr>
          <p:cNvSpPr/>
          <p:nvPr/>
        </p:nvSpPr>
        <p:spPr>
          <a:xfrm>
            <a:off x="3727226" y="4205139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C723DDB-98D9-B541-A2C9-5DEC928A8BFF}"/>
              </a:ext>
            </a:extLst>
          </p:cNvPr>
          <p:cNvSpPr txBox="1">
            <a:spLocks/>
          </p:cNvSpPr>
          <p:nvPr/>
        </p:nvSpPr>
        <p:spPr>
          <a:xfrm>
            <a:off x="1206060" y="4619185"/>
            <a:ext cx="10681140" cy="1873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What did the engineers come up with?  A fudge factor for the loss function.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82D16F1-CB9E-B449-B0F8-48E7A990767F}"/>
              </a:ext>
            </a:extLst>
          </p:cNvPr>
          <p:cNvCxnSpPr>
            <a:cxnSpLocks/>
          </p:cNvCxnSpPr>
          <p:nvPr/>
        </p:nvCxnSpPr>
        <p:spPr>
          <a:xfrm flipV="1">
            <a:off x="3331779" y="2795752"/>
            <a:ext cx="2165132" cy="1524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AACCA61-FA6A-E946-AE03-527DC74A3B99}"/>
              </a:ext>
            </a:extLst>
          </p:cNvPr>
          <p:cNvCxnSpPr>
            <a:cxnSpLocks/>
          </p:cNvCxnSpPr>
          <p:nvPr/>
        </p:nvCxnSpPr>
        <p:spPr>
          <a:xfrm flipH="1" flipV="1">
            <a:off x="3331779" y="2795752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E58B25-C9C3-644D-8903-3F3DBFE5D7E3}"/>
              </a:ext>
            </a:extLst>
          </p:cNvPr>
          <p:cNvCxnSpPr>
            <a:cxnSpLocks/>
          </p:cNvCxnSpPr>
          <p:nvPr/>
        </p:nvCxnSpPr>
        <p:spPr>
          <a:xfrm flipH="1">
            <a:off x="3136399" y="4827001"/>
            <a:ext cx="2421323" cy="0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180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“Maximum margin” doesn’t apply when some points are misclassified… so a compromise was found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6777C16-1321-454E-A82F-33E893A3896A}"/>
              </a:ext>
            </a:extLst>
          </p:cNvPr>
          <p:cNvSpPr/>
          <p:nvPr/>
        </p:nvSpPr>
        <p:spPr>
          <a:xfrm>
            <a:off x="5516618" y="4177862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38A4E9-D023-6145-8651-9AAC2D7AB8A8}"/>
              </a:ext>
            </a:extLst>
          </p:cNvPr>
          <p:cNvSpPr/>
          <p:nvPr/>
        </p:nvSpPr>
        <p:spPr>
          <a:xfrm>
            <a:off x="3727226" y="4205139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C723DDB-98D9-B541-A2C9-5DEC928A8BFF}"/>
              </a:ext>
            </a:extLst>
          </p:cNvPr>
          <p:cNvSpPr txBox="1">
            <a:spLocks/>
          </p:cNvSpPr>
          <p:nvPr/>
        </p:nvSpPr>
        <p:spPr>
          <a:xfrm>
            <a:off x="1175844" y="4943747"/>
            <a:ext cx="10681140" cy="1873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What did the engineers come up with?  A fudge factor for the loss function.</a:t>
            </a:r>
          </a:p>
          <a:p>
            <a:r>
              <a:rPr lang="en-US" sz="2800" dirty="0"/>
              <a:t>“Margin” is a hyperparameter that defines a band around the decision threshold.</a:t>
            </a:r>
          </a:p>
          <a:p>
            <a:r>
              <a:rPr lang="en-US" sz="2800" dirty="0"/>
              <a:t>Ignore all correctly classified points; </a:t>
            </a:r>
          </a:p>
          <a:p>
            <a:r>
              <a:rPr lang="en-US" sz="2800" dirty="0"/>
              <a:t>Permit but penalize misclassifications within the margin</a:t>
            </a:r>
          </a:p>
          <a:p>
            <a:endParaRPr lang="en-US" sz="2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82D16F1-CB9E-B449-B0F8-48E7A990767F}"/>
              </a:ext>
            </a:extLst>
          </p:cNvPr>
          <p:cNvCxnSpPr>
            <a:cxnSpLocks/>
          </p:cNvCxnSpPr>
          <p:nvPr/>
        </p:nvCxnSpPr>
        <p:spPr>
          <a:xfrm flipV="1">
            <a:off x="3331779" y="2795752"/>
            <a:ext cx="2165132" cy="1524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AACCA61-FA6A-E946-AE03-527DC74A3B99}"/>
              </a:ext>
            </a:extLst>
          </p:cNvPr>
          <p:cNvCxnSpPr>
            <a:cxnSpLocks/>
          </p:cNvCxnSpPr>
          <p:nvPr/>
        </p:nvCxnSpPr>
        <p:spPr>
          <a:xfrm flipH="1" flipV="1">
            <a:off x="3331779" y="2795752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993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2432-4BC0-0945-83F8-F4A4D328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SSE loss function for Galton height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63A37-354E-B649-B58F-94E64C476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343" y="1502979"/>
            <a:ext cx="7024857" cy="449590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959FE6-BCC8-0A4C-80B7-040C6A12C530}"/>
              </a:ext>
            </a:extLst>
          </p:cNvPr>
          <p:cNvSpPr/>
          <p:nvPr/>
        </p:nvSpPr>
        <p:spPr>
          <a:xfrm>
            <a:off x="2840850" y="5998888"/>
            <a:ext cx="149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Height (in)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1DCD9B-6336-7C4C-811B-FE1B45FE5908}"/>
              </a:ext>
            </a:extLst>
          </p:cNvPr>
          <p:cNvSpPr/>
          <p:nvPr/>
        </p:nvSpPr>
        <p:spPr>
          <a:xfrm rot="16200000">
            <a:off x="-819305" y="3387067"/>
            <a:ext cx="2339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SSE  loss </a:t>
            </a:r>
            <a:r>
              <a:rPr lang="en-US" sz="2400" dirty="0" err="1"/>
              <a:t>funciton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5323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A8E3-132E-E94F-B076-42660AEA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346"/>
            <a:ext cx="10515600" cy="1325563"/>
          </a:xfrm>
        </p:spPr>
        <p:txBody>
          <a:bodyPr/>
          <a:lstStyle/>
          <a:p>
            <a:r>
              <a:rPr lang="en-US" dirty="0"/>
              <a:t>Logistic loss function on Galton height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51354-11D7-EE4A-BB70-FB0D177F1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6" y="1806763"/>
            <a:ext cx="7147034" cy="46966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07164C-311D-5641-A3AF-97CD8063F326}"/>
              </a:ext>
            </a:extLst>
          </p:cNvPr>
          <p:cNvSpPr/>
          <p:nvPr/>
        </p:nvSpPr>
        <p:spPr>
          <a:xfrm>
            <a:off x="3413663" y="6314989"/>
            <a:ext cx="149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Height (in)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C84C11-61D5-E34D-8E8E-5B571C968B83}"/>
              </a:ext>
            </a:extLst>
          </p:cNvPr>
          <p:cNvSpPr/>
          <p:nvPr/>
        </p:nvSpPr>
        <p:spPr>
          <a:xfrm rot="16200000">
            <a:off x="-1066038" y="3387067"/>
            <a:ext cx="2832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Logistic  loss </a:t>
            </a:r>
            <a:r>
              <a:rPr lang="en-US" sz="2400" dirty="0" err="1"/>
              <a:t>funciton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6695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36CE2-DCCE-F748-A181-E756E850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Hinge loss function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E66D3A-4F29-524F-8EBB-39F38F27E16D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573A483-8630-5A44-BDD8-4DD6F9809B7C}"/>
              </a:ext>
            </a:extLst>
          </p:cNvPr>
          <p:cNvCxnSpPr>
            <a:cxnSpLocks/>
          </p:cNvCxnSpPr>
          <p:nvPr/>
        </p:nvCxnSpPr>
        <p:spPr>
          <a:xfrm flipV="1">
            <a:off x="3331779" y="2795752"/>
            <a:ext cx="2165132" cy="1524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EDF855D-158A-1D49-8476-265E00E4968E}"/>
              </a:ext>
            </a:extLst>
          </p:cNvPr>
          <p:cNvCxnSpPr>
            <a:cxnSpLocks/>
          </p:cNvCxnSpPr>
          <p:nvPr/>
        </p:nvCxnSpPr>
        <p:spPr>
          <a:xfrm flipH="1" flipV="1">
            <a:off x="3387519" y="2869434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B37424-620F-CA4A-96FB-999392FA9A4A}"/>
              </a:ext>
            </a:extLst>
          </p:cNvPr>
          <p:cNvCxnSpPr>
            <a:cxnSpLocks/>
          </p:cNvCxnSpPr>
          <p:nvPr/>
        </p:nvCxnSpPr>
        <p:spPr>
          <a:xfrm flipV="1">
            <a:off x="1195754" y="4282965"/>
            <a:ext cx="2136025" cy="367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6C13D9-8196-8A45-8D52-6FC3A62DCA20}"/>
              </a:ext>
            </a:extLst>
          </p:cNvPr>
          <p:cNvCxnSpPr>
            <a:cxnSpLocks/>
          </p:cNvCxnSpPr>
          <p:nvPr/>
        </p:nvCxnSpPr>
        <p:spPr>
          <a:xfrm flipV="1">
            <a:off x="1429407" y="5582205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F65D2F8-0E99-BB4C-8771-51C89E93F9A6}"/>
              </a:ext>
            </a:extLst>
          </p:cNvPr>
          <p:cNvSpPr/>
          <p:nvPr/>
        </p:nvSpPr>
        <p:spPr>
          <a:xfrm>
            <a:off x="1629103" y="5582205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054D93-6665-1F44-A911-20CF119F073D}"/>
              </a:ext>
            </a:extLst>
          </p:cNvPr>
          <p:cNvSpPr/>
          <p:nvPr/>
        </p:nvSpPr>
        <p:spPr>
          <a:xfrm>
            <a:off x="2737942" y="5566440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C04339-A700-9D48-9955-3D41EEF057E5}"/>
              </a:ext>
            </a:extLst>
          </p:cNvPr>
          <p:cNvSpPr/>
          <p:nvPr/>
        </p:nvSpPr>
        <p:spPr>
          <a:xfrm>
            <a:off x="5339255" y="5519143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E111373-FFDF-ED4F-9B19-189FDAC8F2CE}"/>
              </a:ext>
            </a:extLst>
          </p:cNvPr>
          <p:cNvSpPr/>
          <p:nvPr/>
        </p:nvSpPr>
        <p:spPr>
          <a:xfrm>
            <a:off x="2083674" y="5582205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CE9458A-1E39-144E-AB97-E4C90B1F606C}"/>
              </a:ext>
            </a:extLst>
          </p:cNvPr>
          <p:cNvSpPr/>
          <p:nvPr/>
        </p:nvSpPr>
        <p:spPr>
          <a:xfrm>
            <a:off x="3174123" y="555592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F3372E-A6B6-B34B-8F8A-18A6ABA81A50}"/>
              </a:ext>
            </a:extLst>
          </p:cNvPr>
          <p:cNvSpPr/>
          <p:nvPr/>
        </p:nvSpPr>
        <p:spPr>
          <a:xfrm>
            <a:off x="5680841" y="5529653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049612-6E55-314E-A75C-7911A2D1091B}"/>
              </a:ext>
            </a:extLst>
          </p:cNvPr>
          <p:cNvSpPr/>
          <p:nvPr/>
        </p:nvSpPr>
        <p:spPr>
          <a:xfrm>
            <a:off x="6101255" y="552439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8BD923-13E7-D34C-9616-19EB0664F36E}"/>
              </a:ext>
            </a:extLst>
          </p:cNvPr>
          <p:cNvSpPr/>
          <p:nvPr/>
        </p:nvSpPr>
        <p:spPr>
          <a:xfrm>
            <a:off x="5880538" y="552439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67F67E-A3F3-9E46-A5D2-402DF023D083}"/>
              </a:ext>
            </a:extLst>
          </p:cNvPr>
          <p:cNvSpPr/>
          <p:nvPr/>
        </p:nvSpPr>
        <p:spPr>
          <a:xfrm>
            <a:off x="2504088" y="5566440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14DC04-F952-5140-B01B-16880A98E734}"/>
              </a:ext>
            </a:extLst>
          </p:cNvPr>
          <p:cNvSpPr/>
          <p:nvPr/>
        </p:nvSpPr>
        <p:spPr>
          <a:xfrm>
            <a:off x="6437586" y="552439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0CCD4-BD25-0246-AC8A-78890BC32834}"/>
              </a:ext>
            </a:extLst>
          </p:cNvPr>
          <p:cNvSpPr/>
          <p:nvPr/>
        </p:nvSpPr>
        <p:spPr>
          <a:xfrm>
            <a:off x="6829096" y="551388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FCA3E2B-EED0-AF4E-80B7-8D6E7A27A3F7}"/>
              </a:ext>
            </a:extLst>
          </p:cNvPr>
          <p:cNvSpPr/>
          <p:nvPr/>
        </p:nvSpPr>
        <p:spPr>
          <a:xfrm>
            <a:off x="1202122" y="5582205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F8EC23-196E-FE4B-81F0-DB08FC222EF3}"/>
              </a:ext>
            </a:extLst>
          </p:cNvPr>
          <p:cNvSpPr/>
          <p:nvPr/>
        </p:nvSpPr>
        <p:spPr>
          <a:xfrm>
            <a:off x="5516618" y="5513888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004C7BF-1007-024D-A1A8-0CCE4937C4DC}"/>
              </a:ext>
            </a:extLst>
          </p:cNvPr>
          <p:cNvSpPr/>
          <p:nvPr/>
        </p:nvSpPr>
        <p:spPr>
          <a:xfrm>
            <a:off x="3727226" y="5541165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4640EA-C569-F345-A91B-62892C2F1223}"/>
              </a:ext>
            </a:extLst>
          </p:cNvPr>
          <p:cNvCxnSpPr>
            <a:cxnSpLocks/>
          </p:cNvCxnSpPr>
          <p:nvPr/>
        </p:nvCxnSpPr>
        <p:spPr>
          <a:xfrm flipH="1">
            <a:off x="5422304" y="4244213"/>
            <a:ext cx="2951813" cy="3482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47FD47-730C-854A-84BE-CD3DB8C05999}"/>
              </a:ext>
            </a:extLst>
          </p:cNvPr>
          <p:cNvCxnSpPr>
            <a:cxnSpLocks/>
          </p:cNvCxnSpPr>
          <p:nvPr/>
        </p:nvCxnSpPr>
        <p:spPr>
          <a:xfrm flipV="1">
            <a:off x="4359769" y="4279033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27226758-DC1B-EB4D-B8EE-5F0A156F8128}"/>
              </a:ext>
            </a:extLst>
          </p:cNvPr>
          <p:cNvSpPr txBox="1">
            <a:spLocks/>
          </p:cNvSpPr>
          <p:nvPr/>
        </p:nvSpPr>
        <p:spPr>
          <a:xfrm>
            <a:off x="3581355" y="4815061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Threshold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D85A314-04D6-8149-B536-263459681827}"/>
              </a:ext>
            </a:extLst>
          </p:cNvPr>
          <p:cNvSpPr txBox="1">
            <a:spLocks/>
          </p:cNvSpPr>
          <p:nvPr/>
        </p:nvSpPr>
        <p:spPr>
          <a:xfrm>
            <a:off x="4281670" y="4244213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“Margin”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8F7AE01-35A0-BE46-9FBD-DE0D5D3F2BD6}"/>
              </a:ext>
            </a:extLst>
          </p:cNvPr>
          <p:cNvCxnSpPr>
            <a:cxnSpLocks/>
          </p:cNvCxnSpPr>
          <p:nvPr/>
        </p:nvCxnSpPr>
        <p:spPr>
          <a:xfrm>
            <a:off x="4414345" y="4774692"/>
            <a:ext cx="100373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C62EA17-584D-2C4B-9884-6A04BEE27AA4}"/>
              </a:ext>
            </a:extLst>
          </p:cNvPr>
          <p:cNvSpPr/>
          <p:nvPr/>
        </p:nvSpPr>
        <p:spPr>
          <a:xfrm>
            <a:off x="7990445" y="4745953"/>
            <a:ext cx="3528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to set margin? 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809A01-1F1D-8D42-94AE-4E33DA30CD35}"/>
              </a:ext>
            </a:extLst>
          </p:cNvPr>
          <p:cNvSpPr/>
          <p:nvPr/>
        </p:nvSpPr>
        <p:spPr>
          <a:xfrm>
            <a:off x="6986752" y="261660"/>
            <a:ext cx="484866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loss function counts the absolute value of the distance to the threshold hyperplane, but only when it is on the wrong side, or within margin of the right side.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F44AF67-0451-1F4E-8047-81F8B01E5E70}"/>
              </a:ext>
            </a:extLst>
          </p:cNvPr>
          <p:cNvCxnSpPr>
            <a:cxnSpLocks/>
          </p:cNvCxnSpPr>
          <p:nvPr/>
        </p:nvCxnSpPr>
        <p:spPr>
          <a:xfrm flipV="1">
            <a:off x="4359769" y="1371600"/>
            <a:ext cx="0" cy="2872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191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36CE2-DCCE-F748-A181-E756E850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Hinge loss function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E66D3A-4F29-524F-8EBB-39F38F27E16D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573A483-8630-5A44-BDD8-4DD6F9809B7C}"/>
              </a:ext>
            </a:extLst>
          </p:cNvPr>
          <p:cNvCxnSpPr>
            <a:cxnSpLocks/>
          </p:cNvCxnSpPr>
          <p:nvPr/>
        </p:nvCxnSpPr>
        <p:spPr>
          <a:xfrm flipV="1">
            <a:off x="3331779" y="2429590"/>
            <a:ext cx="2732676" cy="18901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EDF855D-158A-1D49-8476-265E00E4968E}"/>
              </a:ext>
            </a:extLst>
          </p:cNvPr>
          <p:cNvCxnSpPr>
            <a:cxnSpLocks/>
          </p:cNvCxnSpPr>
          <p:nvPr/>
        </p:nvCxnSpPr>
        <p:spPr>
          <a:xfrm flipH="1" flipV="1">
            <a:off x="3387519" y="2869434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B37424-620F-CA4A-96FB-999392FA9A4A}"/>
              </a:ext>
            </a:extLst>
          </p:cNvPr>
          <p:cNvCxnSpPr>
            <a:cxnSpLocks/>
          </p:cNvCxnSpPr>
          <p:nvPr/>
        </p:nvCxnSpPr>
        <p:spPr>
          <a:xfrm flipV="1">
            <a:off x="1195754" y="4282965"/>
            <a:ext cx="2136025" cy="367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6C13D9-8196-8A45-8D52-6FC3A62DCA20}"/>
              </a:ext>
            </a:extLst>
          </p:cNvPr>
          <p:cNvCxnSpPr>
            <a:cxnSpLocks/>
          </p:cNvCxnSpPr>
          <p:nvPr/>
        </p:nvCxnSpPr>
        <p:spPr>
          <a:xfrm flipV="1">
            <a:off x="1429407" y="5582205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F65D2F8-0E99-BB4C-8771-51C89E93F9A6}"/>
              </a:ext>
            </a:extLst>
          </p:cNvPr>
          <p:cNvSpPr/>
          <p:nvPr/>
        </p:nvSpPr>
        <p:spPr>
          <a:xfrm>
            <a:off x="1629103" y="5582205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054D93-6665-1F44-A911-20CF119F073D}"/>
              </a:ext>
            </a:extLst>
          </p:cNvPr>
          <p:cNvSpPr/>
          <p:nvPr/>
        </p:nvSpPr>
        <p:spPr>
          <a:xfrm>
            <a:off x="2737942" y="5566440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C04339-A700-9D48-9955-3D41EEF057E5}"/>
              </a:ext>
            </a:extLst>
          </p:cNvPr>
          <p:cNvSpPr/>
          <p:nvPr/>
        </p:nvSpPr>
        <p:spPr>
          <a:xfrm>
            <a:off x="5339255" y="5519143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E111373-FFDF-ED4F-9B19-189FDAC8F2CE}"/>
              </a:ext>
            </a:extLst>
          </p:cNvPr>
          <p:cNvSpPr/>
          <p:nvPr/>
        </p:nvSpPr>
        <p:spPr>
          <a:xfrm>
            <a:off x="2083674" y="5582205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CE9458A-1E39-144E-AB97-E4C90B1F606C}"/>
              </a:ext>
            </a:extLst>
          </p:cNvPr>
          <p:cNvSpPr/>
          <p:nvPr/>
        </p:nvSpPr>
        <p:spPr>
          <a:xfrm>
            <a:off x="3174123" y="555592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F3372E-A6B6-B34B-8F8A-18A6ABA81A50}"/>
              </a:ext>
            </a:extLst>
          </p:cNvPr>
          <p:cNvSpPr/>
          <p:nvPr/>
        </p:nvSpPr>
        <p:spPr>
          <a:xfrm>
            <a:off x="5680841" y="5529653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049612-6E55-314E-A75C-7911A2D1091B}"/>
              </a:ext>
            </a:extLst>
          </p:cNvPr>
          <p:cNvSpPr/>
          <p:nvPr/>
        </p:nvSpPr>
        <p:spPr>
          <a:xfrm>
            <a:off x="6101255" y="552439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8BD923-13E7-D34C-9616-19EB0664F36E}"/>
              </a:ext>
            </a:extLst>
          </p:cNvPr>
          <p:cNvSpPr/>
          <p:nvPr/>
        </p:nvSpPr>
        <p:spPr>
          <a:xfrm>
            <a:off x="5880538" y="552439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67F67E-A3F3-9E46-A5D2-402DF023D083}"/>
              </a:ext>
            </a:extLst>
          </p:cNvPr>
          <p:cNvSpPr/>
          <p:nvPr/>
        </p:nvSpPr>
        <p:spPr>
          <a:xfrm>
            <a:off x="2504088" y="5566440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14DC04-F952-5140-B01B-16880A98E734}"/>
              </a:ext>
            </a:extLst>
          </p:cNvPr>
          <p:cNvSpPr/>
          <p:nvPr/>
        </p:nvSpPr>
        <p:spPr>
          <a:xfrm>
            <a:off x="6437586" y="552439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0CCD4-BD25-0246-AC8A-78890BC32834}"/>
              </a:ext>
            </a:extLst>
          </p:cNvPr>
          <p:cNvSpPr/>
          <p:nvPr/>
        </p:nvSpPr>
        <p:spPr>
          <a:xfrm>
            <a:off x="6829096" y="551388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FCA3E2B-EED0-AF4E-80B7-8D6E7A27A3F7}"/>
              </a:ext>
            </a:extLst>
          </p:cNvPr>
          <p:cNvSpPr/>
          <p:nvPr/>
        </p:nvSpPr>
        <p:spPr>
          <a:xfrm>
            <a:off x="1202122" y="5582205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F8EC23-196E-FE4B-81F0-DB08FC222EF3}"/>
              </a:ext>
            </a:extLst>
          </p:cNvPr>
          <p:cNvSpPr/>
          <p:nvPr/>
        </p:nvSpPr>
        <p:spPr>
          <a:xfrm>
            <a:off x="5516618" y="5513888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004C7BF-1007-024D-A1A8-0CCE4937C4DC}"/>
              </a:ext>
            </a:extLst>
          </p:cNvPr>
          <p:cNvSpPr/>
          <p:nvPr/>
        </p:nvSpPr>
        <p:spPr>
          <a:xfrm>
            <a:off x="3727226" y="5541165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4640EA-C569-F345-A91B-62892C2F1223}"/>
              </a:ext>
            </a:extLst>
          </p:cNvPr>
          <p:cNvCxnSpPr>
            <a:cxnSpLocks/>
          </p:cNvCxnSpPr>
          <p:nvPr/>
        </p:nvCxnSpPr>
        <p:spPr>
          <a:xfrm flipH="1">
            <a:off x="5422304" y="4244213"/>
            <a:ext cx="2951813" cy="3482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47FD47-730C-854A-84BE-CD3DB8C05999}"/>
              </a:ext>
            </a:extLst>
          </p:cNvPr>
          <p:cNvCxnSpPr>
            <a:cxnSpLocks/>
          </p:cNvCxnSpPr>
          <p:nvPr/>
        </p:nvCxnSpPr>
        <p:spPr>
          <a:xfrm flipV="1">
            <a:off x="4359769" y="4279033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27226758-DC1B-EB4D-B8EE-5F0A156F8128}"/>
              </a:ext>
            </a:extLst>
          </p:cNvPr>
          <p:cNvSpPr txBox="1">
            <a:spLocks/>
          </p:cNvSpPr>
          <p:nvPr/>
        </p:nvSpPr>
        <p:spPr>
          <a:xfrm>
            <a:off x="3581355" y="4815061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Threshold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D85A314-04D6-8149-B536-263459681827}"/>
              </a:ext>
            </a:extLst>
          </p:cNvPr>
          <p:cNvSpPr txBox="1">
            <a:spLocks/>
          </p:cNvSpPr>
          <p:nvPr/>
        </p:nvSpPr>
        <p:spPr>
          <a:xfrm>
            <a:off x="4281670" y="4244213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“Margin”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8F7AE01-35A0-BE46-9FBD-DE0D5D3F2BD6}"/>
              </a:ext>
            </a:extLst>
          </p:cNvPr>
          <p:cNvCxnSpPr>
            <a:cxnSpLocks/>
          </p:cNvCxnSpPr>
          <p:nvPr/>
        </p:nvCxnSpPr>
        <p:spPr>
          <a:xfrm>
            <a:off x="4414345" y="4774692"/>
            <a:ext cx="100373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C62EA17-584D-2C4B-9884-6A04BEE27AA4}"/>
              </a:ext>
            </a:extLst>
          </p:cNvPr>
          <p:cNvSpPr/>
          <p:nvPr/>
        </p:nvSpPr>
        <p:spPr>
          <a:xfrm>
            <a:off x="7990445" y="4745953"/>
            <a:ext cx="35286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Large margins look at more points.</a:t>
            </a:r>
          </a:p>
          <a:p>
            <a:endParaRPr lang="en-US" dirty="0"/>
          </a:p>
          <a:p>
            <a:r>
              <a:rPr lang="en-US" dirty="0"/>
              <a:t>How to set margin?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809A01-1F1D-8D42-94AE-4E33DA30CD35}"/>
              </a:ext>
            </a:extLst>
          </p:cNvPr>
          <p:cNvSpPr/>
          <p:nvPr/>
        </p:nvSpPr>
        <p:spPr>
          <a:xfrm>
            <a:off x="6986752" y="261660"/>
            <a:ext cx="484866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loss function counts the absolute value of the distance to the threshold hyperplane, but only when it is on the wrong side, or within margin of the right side.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E5B05BF-41FC-B24C-BA69-C9225FDFD703}"/>
              </a:ext>
            </a:extLst>
          </p:cNvPr>
          <p:cNvCxnSpPr>
            <a:cxnSpLocks/>
          </p:cNvCxnSpPr>
          <p:nvPr/>
        </p:nvCxnSpPr>
        <p:spPr>
          <a:xfrm flipV="1">
            <a:off x="2637187" y="2070593"/>
            <a:ext cx="3093377" cy="217296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AE620A-37D0-0849-B360-796726688035}"/>
              </a:ext>
            </a:extLst>
          </p:cNvPr>
          <p:cNvCxnSpPr>
            <a:cxnSpLocks/>
          </p:cNvCxnSpPr>
          <p:nvPr/>
        </p:nvCxnSpPr>
        <p:spPr>
          <a:xfrm flipV="1">
            <a:off x="4055564" y="2753417"/>
            <a:ext cx="2165132" cy="1524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6F34D08-FC3F-C64F-A8B0-EF458FFD44F2}"/>
              </a:ext>
            </a:extLst>
          </p:cNvPr>
          <p:cNvCxnSpPr>
            <a:cxnSpLocks/>
          </p:cNvCxnSpPr>
          <p:nvPr/>
        </p:nvCxnSpPr>
        <p:spPr>
          <a:xfrm flipH="1" flipV="1">
            <a:off x="2677791" y="2863886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ED5251D-70AD-A743-958A-A64913E6551A}"/>
              </a:ext>
            </a:extLst>
          </p:cNvPr>
          <p:cNvCxnSpPr>
            <a:cxnSpLocks/>
          </p:cNvCxnSpPr>
          <p:nvPr/>
        </p:nvCxnSpPr>
        <p:spPr>
          <a:xfrm flipH="1" flipV="1">
            <a:off x="4033891" y="2805371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140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7DCAB8-5957-0040-B4DD-7AEA29776E55}"/>
              </a:ext>
            </a:extLst>
          </p:cNvPr>
          <p:cNvSpPr/>
          <p:nvPr/>
        </p:nvSpPr>
        <p:spPr>
          <a:xfrm>
            <a:off x="7059161" y="1178818"/>
            <a:ext cx="4321629" cy="20755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BC1D76-6FBF-4646-88F9-F496E99590A2}"/>
              </a:ext>
            </a:extLst>
          </p:cNvPr>
          <p:cNvSpPr/>
          <p:nvPr/>
        </p:nvSpPr>
        <p:spPr>
          <a:xfrm>
            <a:off x="3681185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967CC3-6456-544E-B858-8B0EDEFF193C}"/>
              </a:ext>
            </a:extLst>
          </p:cNvPr>
          <p:cNvSpPr/>
          <p:nvPr/>
        </p:nvSpPr>
        <p:spPr>
          <a:xfrm>
            <a:off x="7465561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A0582-066B-6340-904E-F527F6DF21B9}"/>
              </a:ext>
            </a:extLst>
          </p:cNvPr>
          <p:cNvSpPr txBox="1"/>
          <p:nvPr/>
        </p:nvSpPr>
        <p:spPr>
          <a:xfrm>
            <a:off x="4063629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A18CB-C25D-0442-8202-1D1DB7725521}"/>
              </a:ext>
            </a:extLst>
          </p:cNvPr>
          <p:cNvSpPr txBox="1"/>
          <p:nvPr/>
        </p:nvSpPr>
        <p:spPr>
          <a:xfrm>
            <a:off x="7848005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D8F12-9CD0-0F4B-BABE-95CEDDD6EAB0}"/>
              </a:ext>
            </a:extLst>
          </p:cNvPr>
          <p:cNvSpPr txBox="1"/>
          <p:nvPr/>
        </p:nvSpPr>
        <p:spPr>
          <a:xfrm>
            <a:off x="9916291" y="1693369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298B18-2548-3E41-9F6B-D833957CBABA}"/>
              </a:ext>
            </a:extLst>
          </p:cNvPr>
          <p:cNvSpPr/>
          <p:nvPr/>
        </p:nvSpPr>
        <p:spPr>
          <a:xfrm>
            <a:off x="4018414" y="380868"/>
            <a:ext cx="1605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Parameters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9BF8D3-7764-7D41-BE5E-A087AA586D77}"/>
              </a:ext>
            </a:extLst>
          </p:cNvPr>
          <p:cNvSpPr/>
          <p:nvPr/>
        </p:nvSpPr>
        <p:spPr>
          <a:xfrm>
            <a:off x="8385974" y="268355"/>
            <a:ext cx="182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3416743-0BBF-2943-95A3-0C30AF59C2AD}"/>
              </a:ext>
            </a:extLst>
          </p:cNvPr>
          <p:cNvSpPr/>
          <p:nvPr/>
        </p:nvSpPr>
        <p:spPr>
          <a:xfrm>
            <a:off x="2823059" y="4241111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2157B-1334-534E-BB0D-C3723964CCF6}"/>
              </a:ext>
            </a:extLst>
          </p:cNvPr>
          <p:cNvSpPr txBox="1"/>
          <p:nvPr/>
        </p:nvSpPr>
        <p:spPr>
          <a:xfrm>
            <a:off x="3056703" y="4699750"/>
            <a:ext cx="17280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DE7589-2192-D441-BC8C-59E73722A9C1}"/>
              </a:ext>
            </a:extLst>
          </p:cNvPr>
          <p:cNvSpPr/>
          <p:nvPr/>
        </p:nvSpPr>
        <p:spPr>
          <a:xfrm>
            <a:off x="6996031" y="4292132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5A0F33-A841-F34A-B018-28A93E636128}"/>
              </a:ext>
            </a:extLst>
          </p:cNvPr>
          <p:cNvSpPr/>
          <p:nvPr/>
        </p:nvSpPr>
        <p:spPr>
          <a:xfrm>
            <a:off x="405096" y="1272220"/>
            <a:ext cx="278416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Overdetermined</a:t>
            </a:r>
          </a:p>
          <a:p>
            <a:r>
              <a:rPr lang="en-US" sz="2400" dirty="0" err="1"/>
              <a:t>Underparameterized</a:t>
            </a:r>
            <a:endParaRPr lang="en-US" sz="2400" dirty="0"/>
          </a:p>
          <a:p>
            <a:r>
              <a:rPr lang="en-US" sz="2400" dirty="0"/>
              <a:t>Normal ”fitting”, </a:t>
            </a:r>
          </a:p>
          <a:p>
            <a:r>
              <a:rPr lang="en-US" sz="2400" dirty="0"/>
              <a:t>least-squares</a:t>
            </a:r>
          </a:p>
          <a:p>
            <a:r>
              <a:rPr lang="en-US" sz="2400" dirty="0"/>
              <a:t>or not, is like this.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51D49F-DB1A-374C-996C-5143A259872A}"/>
              </a:ext>
            </a:extLst>
          </p:cNvPr>
          <p:cNvSpPr/>
          <p:nvPr/>
        </p:nvSpPr>
        <p:spPr>
          <a:xfrm>
            <a:off x="214040" y="3927254"/>
            <a:ext cx="25835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Underdetermined</a:t>
            </a:r>
          </a:p>
          <a:p>
            <a:r>
              <a:rPr lang="en-US" sz="2400" dirty="0"/>
              <a:t>Overparameterized</a:t>
            </a:r>
          </a:p>
          <a:p>
            <a:endParaRPr lang="en-US" sz="2400" dirty="0"/>
          </a:p>
          <a:p>
            <a:r>
              <a:rPr lang="en-US" sz="2400" dirty="0"/>
              <a:t>Iterating over n </a:t>
            </a:r>
          </a:p>
          <a:p>
            <a:r>
              <a:rPr lang="en-US" sz="2400" dirty="0"/>
              <a:t>is easier than iterating over 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A6226D-00E2-304A-BE51-C88403359BC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406360" y="2216589"/>
            <a:ext cx="2059201" cy="25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FAFBC5-6DA4-3F48-93B3-11254D37C84C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080248" y="5063677"/>
            <a:ext cx="1251368" cy="2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C9E1747-BD15-AE41-AC5F-198B153452CE}"/>
              </a:ext>
            </a:extLst>
          </p:cNvPr>
          <p:cNvSpPr/>
          <p:nvPr/>
        </p:nvSpPr>
        <p:spPr>
          <a:xfrm>
            <a:off x="7331616" y="4525071"/>
            <a:ext cx="1629229" cy="13135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83C858-836A-9045-B777-1786657225F7}"/>
              </a:ext>
            </a:extLst>
          </p:cNvPr>
          <p:cNvSpPr txBox="1"/>
          <p:nvPr/>
        </p:nvSpPr>
        <p:spPr>
          <a:xfrm>
            <a:off x="7714059" y="4805277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3EE73E-939D-EB47-B935-54E3AF0D502B}"/>
              </a:ext>
            </a:extLst>
          </p:cNvPr>
          <p:cNvSpPr txBox="1"/>
          <p:nvPr/>
        </p:nvSpPr>
        <p:spPr>
          <a:xfrm>
            <a:off x="9219976" y="4805277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6CDE4B-06BA-8B49-BEE2-8841A2583535}"/>
              </a:ext>
            </a:extLst>
          </p:cNvPr>
          <p:cNvSpPr/>
          <p:nvPr/>
        </p:nvSpPr>
        <p:spPr>
          <a:xfrm>
            <a:off x="3440992" y="1041388"/>
            <a:ext cx="3247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N(Data) &gt; N(Parameters)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6B4150-358B-3249-8DA3-49E363412529}"/>
              </a:ext>
            </a:extLst>
          </p:cNvPr>
          <p:cNvSpPr/>
          <p:nvPr/>
        </p:nvSpPr>
        <p:spPr>
          <a:xfrm>
            <a:off x="3391354" y="3693370"/>
            <a:ext cx="3402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N(Parameters0) &gt; N(Data)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78FF3-431B-1F47-85BE-F29C6DBD1C91}"/>
              </a:ext>
            </a:extLst>
          </p:cNvPr>
          <p:cNvSpPr/>
          <p:nvPr/>
        </p:nvSpPr>
        <p:spPr>
          <a:xfrm>
            <a:off x="3189256" y="5939907"/>
            <a:ext cx="28909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Many dimensions must</a:t>
            </a:r>
          </a:p>
          <a:p>
            <a:r>
              <a:rPr lang="en-US" dirty="0"/>
              <a:t>be filled with information from prior /  regularization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8242FA6-FDC4-B94D-8C5E-5522D9350276}"/>
              </a:ext>
            </a:extLst>
          </p:cNvPr>
          <p:cNvSpPr/>
          <p:nvPr/>
        </p:nvSpPr>
        <p:spPr>
          <a:xfrm>
            <a:off x="4305678" y="4406906"/>
            <a:ext cx="1629229" cy="13135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>
                <a:solidFill>
                  <a:schemeClr val="tx1"/>
                </a:solidFill>
              </a:rPr>
              <a:t>ℝ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baseline="30000" dirty="0">
                <a:solidFill>
                  <a:schemeClr val="tx1"/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170016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7DCAB8-5957-0040-B4DD-7AEA29776E55}"/>
              </a:ext>
            </a:extLst>
          </p:cNvPr>
          <p:cNvSpPr/>
          <p:nvPr/>
        </p:nvSpPr>
        <p:spPr>
          <a:xfrm>
            <a:off x="7059161" y="1178818"/>
            <a:ext cx="4321629" cy="20755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BC1D76-6FBF-4646-88F9-F496E99590A2}"/>
              </a:ext>
            </a:extLst>
          </p:cNvPr>
          <p:cNvSpPr/>
          <p:nvPr/>
        </p:nvSpPr>
        <p:spPr>
          <a:xfrm>
            <a:off x="3681185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967CC3-6456-544E-B858-8B0EDEFF193C}"/>
              </a:ext>
            </a:extLst>
          </p:cNvPr>
          <p:cNvSpPr/>
          <p:nvPr/>
        </p:nvSpPr>
        <p:spPr>
          <a:xfrm>
            <a:off x="7465561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A0582-066B-6340-904E-F527F6DF21B9}"/>
              </a:ext>
            </a:extLst>
          </p:cNvPr>
          <p:cNvSpPr txBox="1"/>
          <p:nvPr/>
        </p:nvSpPr>
        <p:spPr>
          <a:xfrm>
            <a:off x="4063629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A18CB-C25D-0442-8202-1D1DB7725521}"/>
              </a:ext>
            </a:extLst>
          </p:cNvPr>
          <p:cNvSpPr txBox="1"/>
          <p:nvPr/>
        </p:nvSpPr>
        <p:spPr>
          <a:xfrm>
            <a:off x="7848005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D8F12-9CD0-0F4B-BABE-95CEDDD6EAB0}"/>
              </a:ext>
            </a:extLst>
          </p:cNvPr>
          <p:cNvSpPr txBox="1"/>
          <p:nvPr/>
        </p:nvSpPr>
        <p:spPr>
          <a:xfrm>
            <a:off x="9916291" y="1693369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298B18-2548-3E41-9F6B-D833957CBABA}"/>
              </a:ext>
            </a:extLst>
          </p:cNvPr>
          <p:cNvSpPr/>
          <p:nvPr/>
        </p:nvSpPr>
        <p:spPr>
          <a:xfrm>
            <a:off x="4018414" y="380868"/>
            <a:ext cx="1605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Parameters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9BF8D3-7764-7D41-BE5E-A087AA586D77}"/>
              </a:ext>
            </a:extLst>
          </p:cNvPr>
          <p:cNvSpPr/>
          <p:nvPr/>
        </p:nvSpPr>
        <p:spPr>
          <a:xfrm>
            <a:off x="8385974" y="268355"/>
            <a:ext cx="182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3416743-0BBF-2943-95A3-0C30AF59C2AD}"/>
              </a:ext>
            </a:extLst>
          </p:cNvPr>
          <p:cNvSpPr/>
          <p:nvPr/>
        </p:nvSpPr>
        <p:spPr>
          <a:xfrm>
            <a:off x="2823059" y="4241111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2157B-1334-534E-BB0D-C3723964CCF6}"/>
              </a:ext>
            </a:extLst>
          </p:cNvPr>
          <p:cNvSpPr txBox="1"/>
          <p:nvPr/>
        </p:nvSpPr>
        <p:spPr>
          <a:xfrm>
            <a:off x="4018414" y="4792173"/>
            <a:ext cx="17280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DE7589-2192-D441-BC8C-59E73722A9C1}"/>
              </a:ext>
            </a:extLst>
          </p:cNvPr>
          <p:cNvSpPr/>
          <p:nvPr/>
        </p:nvSpPr>
        <p:spPr>
          <a:xfrm>
            <a:off x="6996031" y="4292132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5A0F33-A841-F34A-B018-28A93E636128}"/>
              </a:ext>
            </a:extLst>
          </p:cNvPr>
          <p:cNvSpPr/>
          <p:nvPr/>
        </p:nvSpPr>
        <p:spPr>
          <a:xfrm>
            <a:off x="405096" y="1272220"/>
            <a:ext cx="278416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Overdetermined</a:t>
            </a:r>
          </a:p>
          <a:p>
            <a:r>
              <a:rPr lang="en-US" sz="2400" dirty="0" err="1"/>
              <a:t>Underparameterized</a:t>
            </a:r>
            <a:endParaRPr lang="en-US" sz="2400" dirty="0"/>
          </a:p>
          <a:p>
            <a:r>
              <a:rPr lang="en-US" sz="2400" dirty="0"/>
              <a:t>Normal ”fitting”, </a:t>
            </a:r>
          </a:p>
          <a:p>
            <a:r>
              <a:rPr lang="en-US" sz="2400" dirty="0"/>
              <a:t>least-squares</a:t>
            </a:r>
          </a:p>
          <a:p>
            <a:r>
              <a:rPr lang="en-US" sz="2400" dirty="0"/>
              <a:t>or not, is like this.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51D49F-DB1A-374C-996C-5143A259872A}"/>
              </a:ext>
            </a:extLst>
          </p:cNvPr>
          <p:cNvSpPr/>
          <p:nvPr/>
        </p:nvSpPr>
        <p:spPr>
          <a:xfrm>
            <a:off x="214040" y="3927254"/>
            <a:ext cx="26032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Underdetermined</a:t>
            </a:r>
          </a:p>
          <a:p>
            <a:r>
              <a:rPr lang="en-US" sz="2400" dirty="0"/>
              <a:t>Overparameterized</a:t>
            </a:r>
          </a:p>
          <a:p>
            <a:endParaRPr lang="en-US" sz="2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A6226D-00E2-304A-BE51-C88403359BC5}"/>
              </a:ext>
            </a:extLst>
          </p:cNvPr>
          <p:cNvCxnSpPr/>
          <p:nvPr/>
        </p:nvCxnSpPr>
        <p:spPr>
          <a:xfrm>
            <a:off x="5123543" y="2216589"/>
            <a:ext cx="25905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FAFBC5-6DA4-3F48-93B3-11254D37C84C}"/>
              </a:ext>
            </a:extLst>
          </p:cNvPr>
          <p:cNvCxnSpPr>
            <a:cxnSpLocks/>
          </p:cNvCxnSpPr>
          <p:nvPr/>
        </p:nvCxnSpPr>
        <p:spPr>
          <a:xfrm>
            <a:off x="5105258" y="5164629"/>
            <a:ext cx="1832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C9E1747-BD15-AE41-AC5F-198B153452CE}"/>
              </a:ext>
            </a:extLst>
          </p:cNvPr>
          <p:cNvSpPr/>
          <p:nvPr/>
        </p:nvSpPr>
        <p:spPr>
          <a:xfrm>
            <a:off x="7331616" y="4525071"/>
            <a:ext cx="1629229" cy="13135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83C858-836A-9045-B777-1786657225F7}"/>
              </a:ext>
            </a:extLst>
          </p:cNvPr>
          <p:cNvSpPr txBox="1"/>
          <p:nvPr/>
        </p:nvSpPr>
        <p:spPr>
          <a:xfrm>
            <a:off x="7714059" y="4805277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3EE73E-939D-EB47-B935-54E3AF0D502B}"/>
              </a:ext>
            </a:extLst>
          </p:cNvPr>
          <p:cNvSpPr txBox="1"/>
          <p:nvPr/>
        </p:nvSpPr>
        <p:spPr>
          <a:xfrm>
            <a:off x="9219976" y="4805277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6CDE4B-06BA-8B49-BEE2-8841A2583535}"/>
              </a:ext>
            </a:extLst>
          </p:cNvPr>
          <p:cNvSpPr/>
          <p:nvPr/>
        </p:nvSpPr>
        <p:spPr>
          <a:xfrm>
            <a:off x="3440992" y="1041388"/>
            <a:ext cx="3247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N(Data) &gt; N(Parameters)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6B4150-358B-3249-8DA3-49E363412529}"/>
              </a:ext>
            </a:extLst>
          </p:cNvPr>
          <p:cNvSpPr/>
          <p:nvPr/>
        </p:nvSpPr>
        <p:spPr>
          <a:xfrm>
            <a:off x="3391354" y="3693370"/>
            <a:ext cx="3402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N(Parameters0) &gt; N(Data)</a:t>
            </a:r>
          </a:p>
        </p:txBody>
      </p:sp>
    </p:spTree>
    <p:extLst>
      <p:ext uri="{BB962C8B-B14F-4D97-AF65-F5344CB8AC3E}">
        <p14:creationId xmlns:p14="http://schemas.microsoft.com/office/powerpoint/2010/main" val="441289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4554" cy="2023148"/>
          </a:xfrm>
        </p:spPr>
        <p:txBody>
          <a:bodyPr>
            <a:normAutofit/>
          </a:bodyPr>
          <a:lstStyle/>
          <a:p>
            <a:r>
              <a:rPr lang="en-US" dirty="0"/>
              <a:t>You worry too much about loss functions.</a:t>
            </a:r>
            <a:br>
              <a:rPr lang="en-US" dirty="0"/>
            </a:br>
            <a:r>
              <a:rPr lang="en-US" dirty="0"/>
              <a:t>Set threshold for maximum accuracy?  </a:t>
            </a:r>
            <a:br>
              <a:rPr lang="en-US" dirty="0"/>
            </a:br>
            <a:r>
              <a:rPr lang="en-US" dirty="0"/>
              <a:t>Doesn’t work very well…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EA444-82EB-D543-991A-2D7F385A1945}"/>
              </a:ext>
            </a:extLst>
          </p:cNvPr>
          <p:cNvCxnSpPr>
            <a:cxnSpLocks/>
          </p:cNvCxnSpPr>
          <p:nvPr/>
        </p:nvCxnSpPr>
        <p:spPr>
          <a:xfrm flipV="1">
            <a:off x="3930617" y="4461641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4B8784EC-E064-0543-AC55-7D61E8C0EEE6}"/>
              </a:ext>
            </a:extLst>
          </p:cNvPr>
          <p:cNvSpPr txBox="1">
            <a:spLocks/>
          </p:cNvSpPr>
          <p:nvPr/>
        </p:nvSpPr>
        <p:spPr>
          <a:xfrm>
            <a:off x="3189636" y="5171090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Threshold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6777C16-1321-454E-A82F-33E893A3896A}"/>
              </a:ext>
            </a:extLst>
          </p:cNvPr>
          <p:cNvSpPr/>
          <p:nvPr/>
        </p:nvSpPr>
        <p:spPr>
          <a:xfrm>
            <a:off x="5516618" y="4177862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986C64E-B487-BA48-A9C0-5300E07C68DF}"/>
              </a:ext>
            </a:extLst>
          </p:cNvPr>
          <p:cNvSpPr/>
          <p:nvPr/>
        </p:nvSpPr>
        <p:spPr>
          <a:xfrm>
            <a:off x="3494687" y="4219903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0328585-B313-DA4B-8B82-F34DB0E6008F}"/>
              </a:ext>
            </a:extLst>
          </p:cNvPr>
          <p:cNvCxnSpPr>
            <a:cxnSpLocks/>
          </p:cNvCxnSpPr>
          <p:nvPr/>
        </p:nvCxnSpPr>
        <p:spPr>
          <a:xfrm flipV="1">
            <a:off x="4746463" y="4461641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5CCE791D-1AC2-204E-906A-731ABEC465F4}"/>
              </a:ext>
            </a:extLst>
          </p:cNvPr>
          <p:cNvSpPr txBox="1">
            <a:spLocks/>
          </p:cNvSpPr>
          <p:nvPr/>
        </p:nvSpPr>
        <p:spPr>
          <a:xfrm>
            <a:off x="9373204" y="5532437"/>
            <a:ext cx="15568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24904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91EB-3842-A949-8A9D-A05EEC1F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optimization paradigm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CB5774-B371-7F4C-AF8E-D1FE33D3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011" y="2900855"/>
            <a:ext cx="9867035" cy="44312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8C7D67-3410-DC49-AFDE-CD57854505FB}"/>
              </a:ext>
            </a:extLst>
          </p:cNvPr>
          <p:cNvSpPr/>
          <p:nvPr/>
        </p:nvSpPr>
        <p:spPr>
          <a:xfrm>
            <a:off x="655306" y="4692346"/>
            <a:ext cx="86308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X</a:t>
            </a:r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BD3CC7-D4E4-7640-A4E3-F29214C041DA}"/>
              </a:ext>
            </a:extLst>
          </p:cNvPr>
          <p:cNvSpPr/>
          <p:nvPr/>
        </p:nvSpPr>
        <p:spPr>
          <a:xfrm>
            <a:off x="655306" y="5789673"/>
            <a:ext cx="497299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Y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B1097-601A-854D-96DE-0D0B604F55DD}"/>
              </a:ext>
            </a:extLst>
          </p:cNvPr>
          <p:cNvSpPr/>
          <p:nvPr/>
        </p:nvSpPr>
        <p:spPr>
          <a:xfrm>
            <a:off x="8104569" y="2364517"/>
            <a:ext cx="34729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 err="1">
                <a:latin typeface="Times" pitchFamily="2" charset="0"/>
              </a:rPr>
              <a:t>θ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14E62F-1082-F744-85B9-15D0E1D07B00}"/>
              </a:ext>
            </a:extLst>
          </p:cNvPr>
          <p:cNvSpPr/>
          <p:nvPr/>
        </p:nvSpPr>
        <p:spPr>
          <a:xfrm>
            <a:off x="9966184" y="5091991"/>
            <a:ext cx="1654037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A1C79E-29F6-F542-B352-311E31C450CB}"/>
                  </a:ext>
                </a:extLst>
              </p:cNvPr>
              <p:cNvSpPr/>
              <p:nvPr/>
            </p:nvSpPr>
            <p:spPr>
              <a:xfrm>
                <a:off x="1449659" y="1866138"/>
                <a:ext cx="5498108" cy="669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600" dirty="0">
                    <a:latin typeface="Times" pitchFamily="2" charset="0"/>
                  </a:rPr>
                  <a:t>= </a:t>
                </a:r>
                <a:r>
                  <a:rPr lang="en-US" sz="3600" dirty="0" err="1">
                    <a:latin typeface="Times" pitchFamily="2" charset="0"/>
                  </a:rPr>
                  <a:t>argmin</a:t>
                </a:r>
                <a:r>
                  <a:rPr lang="en-US" sz="3600" dirty="0">
                    <a:latin typeface="Times" pitchFamily="2" charset="0"/>
                  </a:rPr>
                  <a:t> </a:t>
                </a:r>
                <a:r>
                  <a:rPr lang="en-US" sz="3600" baseline="-250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  L ( </a:t>
                </a:r>
                <a:r>
                  <a:rPr lang="en-US" sz="36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,  X,  Y )   </a:t>
                </a:r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A1C79E-29F6-F542-B352-311E31C45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659" y="1866138"/>
                <a:ext cx="5498108" cy="669927"/>
              </a:xfrm>
              <a:prstGeom prst="rect">
                <a:avLst/>
              </a:prstGeom>
              <a:blipFill>
                <a:blip r:embed="rId4"/>
                <a:stretch>
                  <a:fillRect l="-1382" t="-9259" r="-2304" b="-3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AFB3AF-4786-5E45-80CA-3369FD9B0882}"/>
                  </a:ext>
                </a:extLst>
              </p:cNvPr>
              <p:cNvSpPr/>
              <p:nvPr/>
            </p:nvSpPr>
            <p:spPr>
              <a:xfrm>
                <a:off x="6257531" y="4127625"/>
                <a:ext cx="1446552" cy="7244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AFB3AF-4786-5E45-80CA-3369FD9B0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531" y="4127625"/>
                <a:ext cx="1446552" cy="724494"/>
              </a:xfrm>
              <a:prstGeom prst="rect">
                <a:avLst/>
              </a:prstGeom>
              <a:blipFill>
                <a:blip r:embed="rId5"/>
                <a:stretch>
                  <a:fillRect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611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6FF9-7696-6449-A56E-D56E4306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discrimination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0455C-0046-414B-AB87-50A26FA7F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there were a handful of approaches for classification that divided the space of features up with straight lines:</a:t>
            </a:r>
          </a:p>
          <a:p>
            <a:pPr lvl="1"/>
            <a:r>
              <a:rPr lang="en-US" dirty="0"/>
              <a:t>linear regression 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Gaussian models + shared covariance matrix</a:t>
            </a:r>
          </a:p>
          <a:p>
            <a:endParaRPr lang="en-US" dirty="0"/>
          </a:p>
          <a:p>
            <a:r>
              <a:rPr lang="en-US" dirty="0"/>
              <a:t>And there were a handful of methods that would allow nonlinear boundaries:</a:t>
            </a:r>
          </a:p>
          <a:p>
            <a:pPr lvl="1"/>
            <a:r>
              <a:rPr lang="en-US" dirty="0"/>
              <a:t>linear discrimination with kernel vectors that are nonlinear in the features</a:t>
            </a:r>
          </a:p>
          <a:p>
            <a:pPr lvl="1"/>
            <a:r>
              <a:rPr lang="en-US" dirty="0"/>
              <a:t>Gaussian models + different covariance matrices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040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F66C5-7988-BA46-B707-B86C3935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Margin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8E677-9740-C747-9418-52C70E4E6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Logistic regression came from statistics, and drops out of an argmax formulation.</a:t>
            </a:r>
          </a:p>
          <a:p>
            <a:r>
              <a:rPr lang="en-US" dirty="0"/>
              <a:t>There is another approach that conceptually comes out of engineering but uses the same machinery (argmax of a loss function that evaluates the mismatch between the model and the data) but starts from a different place (like discrete math CS vs calculus stats)</a:t>
            </a:r>
          </a:p>
          <a:p>
            <a:r>
              <a:rPr lang="en-US" dirty="0"/>
              <a:t>The textbooks say that it was developed in the 90s and that after some years it was found to be equivalent to classification/regression with a certain sort of loss functions.</a:t>
            </a:r>
          </a:p>
          <a:p>
            <a:r>
              <a:rPr lang="en-US" dirty="0"/>
              <a:t>Most of the terms in the soft margin loss function vanish; only a few remain nonzero; convenient for some problems.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19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32AD-3E8C-8944-ADBA-966C9EA4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on the frontend…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CA5B3-E035-3C42-90EA-9E214DBB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80" y="2208924"/>
            <a:ext cx="4381500" cy="165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EE6818-A815-A94E-8480-0EE0921E1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335" y="5224736"/>
            <a:ext cx="6527800" cy="10541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FABE8DE-1650-3540-98C2-22FFF2CADB39}"/>
              </a:ext>
            </a:extLst>
          </p:cNvPr>
          <p:cNvSpPr txBox="1">
            <a:spLocks/>
          </p:cNvSpPr>
          <p:nvPr/>
        </p:nvSpPr>
        <p:spPr>
          <a:xfrm>
            <a:off x="6522983" y="2509700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Nonlinear in the rear</a:t>
            </a:r>
          </a:p>
        </p:txBody>
      </p:sp>
    </p:spTree>
    <p:extLst>
      <p:ext uri="{BB962C8B-B14F-4D97-AF65-F5344CB8AC3E}">
        <p14:creationId xmlns:p14="http://schemas.microsoft.com/office/powerpoint/2010/main" val="2127633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32AD-3E8C-8944-ADBA-966C9EA4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on the frontend…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CA5B3-E035-3C42-90EA-9E214DBB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80" y="2208924"/>
            <a:ext cx="4381500" cy="1651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FABE8DE-1650-3540-98C2-22FFF2CADB39}"/>
              </a:ext>
            </a:extLst>
          </p:cNvPr>
          <p:cNvSpPr txBox="1">
            <a:spLocks/>
          </p:cNvSpPr>
          <p:nvPr/>
        </p:nvSpPr>
        <p:spPr>
          <a:xfrm>
            <a:off x="6522983" y="2509700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Nonlinear in the rear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7F5F5-32F2-CB4A-B070-52B9A355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592" y="5012340"/>
            <a:ext cx="2781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35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32AD-3E8C-8944-ADBA-966C9EA4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on the frontend…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CA5B3-E035-3C42-90EA-9E214DBB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80" y="2208924"/>
            <a:ext cx="4381500" cy="1651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FABE8DE-1650-3540-98C2-22FFF2CADB39}"/>
              </a:ext>
            </a:extLst>
          </p:cNvPr>
          <p:cNvSpPr txBox="1">
            <a:spLocks/>
          </p:cNvSpPr>
          <p:nvPr/>
        </p:nvSpPr>
        <p:spPr>
          <a:xfrm>
            <a:off x="6522983" y="2509700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Nonlinear in the rear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26E76-BD53-FC42-9881-EC47E57E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217" y="5022850"/>
            <a:ext cx="3187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24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F15FB-384A-934E-BAA6-D01E82298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2556" r="1034" b="-4413"/>
          <a:stretch/>
        </p:blipFill>
        <p:spPr>
          <a:xfrm>
            <a:off x="411840" y="2290264"/>
            <a:ext cx="5239512" cy="420624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C1474B-B7D2-E04D-9A10-F92B315DF1CE}"/>
              </a:ext>
            </a:extLst>
          </p:cNvPr>
          <p:cNvSpPr txBox="1">
            <a:spLocks/>
          </p:cNvSpPr>
          <p:nvPr/>
        </p:nvSpPr>
        <p:spPr>
          <a:xfrm>
            <a:off x="116114" y="688929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Beak length, </a:t>
            </a:r>
          </a:p>
          <a:p>
            <a:r>
              <a:rPr lang="en-US" dirty="0"/>
              <a:t>mass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23E7F5-6072-F448-894B-58FD2970F16E}"/>
              </a:ext>
            </a:extLst>
          </p:cNvPr>
          <p:cNvSpPr txBox="1">
            <a:spLocks/>
          </p:cNvSpPr>
          <p:nvPr/>
        </p:nvSpPr>
        <p:spPr>
          <a:xfrm>
            <a:off x="4405085" y="688928"/>
            <a:ext cx="2663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Species </a:t>
            </a:r>
          </a:p>
          <a:p>
            <a:r>
              <a:rPr lang="en-US" dirty="0"/>
              <a:t>inference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AE3060-F42C-E447-A56E-060D678C23CA}"/>
              </a:ext>
            </a:extLst>
          </p:cNvPr>
          <p:cNvSpPr txBox="1">
            <a:spLocks/>
          </p:cNvSpPr>
          <p:nvPr/>
        </p:nvSpPr>
        <p:spPr>
          <a:xfrm>
            <a:off x="620853" y="5799234"/>
            <a:ext cx="539732" cy="458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Times" pitchFamily="2" charset="0"/>
              </a:rPr>
              <a:t>X</a:t>
            </a:r>
            <a:r>
              <a:rPr lang="en-US" sz="5400" baseline="-25000" dirty="0" err="1">
                <a:latin typeface="Times" pitchFamily="2" charset="0"/>
              </a:rPr>
              <a:t>r</a:t>
            </a:r>
            <a:endParaRPr lang="en-US" sz="5400" baseline="-25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231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4132</TotalTime>
  <Words>888</Words>
  <Application>Microsoft Macintosh PowerPoint</Application>
  <PresentationFormat>Widescreen</PresentationFormat>
  <Paragraphs>194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Office Theme</vt:lpstr>
      <vt:lpstr>DATA221 Intro Machine Learning 11-Soft margin discrimination</vt:lpstr>
      <vt:lpstr>Office hours reminder</vt:lpstr>
      <vt:lpstr>The optimization paradigm</vt:lpstr>
      <vt:lpstr>Linear discrimination</vt:lpstr>
      <vt:lpstr>Soft Margin Classification</vt:lpstr>
      <vt:lpstr>Linear on the frontend…</vt:lpstr>
      <vt:lpstr>Linear on the frontend…</vt:lpstr>
      <vt:lpstr>Linear on the frontend…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Special case: perfectly separable features</vt:lpstr>
      <vt:lpstr>Can you find a threshold that separates the classes perfectly?</vt:lpstr>
      <vt:lpstr>Can you find a threshold that separates the classes perfectly?</vt:lpstr>
      <vt:lpstr>Can you find a threshold that separates the classes perfectly?</vt:lpstr>
      <vt:lpstr>One vs. many…</vt:lpstr>
      <vt:lpstr>PowerPoint Presentation</vt:lpstr>
      <vt:lpstr>“Maximum margin” doesn’t apply when some points are misclassified… so a compromise was found</vt:lpstr>
      <vt:lpstr>“Maximum margin” doesn’t apply when some points are misclassified… so a compromise was found</vt:lpstr>
      <vt:lpstr>SSE loss function for Galton height data</vt:lpstr>
      <vt:lpstr>Logistic loss function on Galton height data</vt:lpstr>
      <vt:lpstr>Hinge loss function</vt:lpstr>
      <vt:lpstr>Hinge loss function</vt:lpstr>
      <vt:lpstr>PowerPoint Presentation</vt:lpstr>
      <vt:lpstr>PowerPoint Presentation</vt:lpstr>
      <vt:lpstr>You worry too much about loss functions. Set threshold for maximum accuracy?   Doesn’t work very well…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DATA221 Intro Machine Learning 08 linear discrimination</dc:title>
  <dc:creator>Will Trimble</dc:creator>
  <cp:lastModifiedBy>Will Trimble</cp:lastModifiedBy>
  <cp:revision>6</cp:revision>
  <dcterms:created xsi:type="dcterms:W3CDTF">2022-04-12T13:09:29Z</dcterms:created>
  <dcterms:modified xsi:type="dcterms:W3CDTF">2022-04-25T13:58:27Z</dcterms:modified>
</cp:coreProperties>
</file>